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9"/>
  </p:notesMasterIdLst>
  <p:sldIdLst>
    <p:sldId id="256" r:id="rId2"/>
    <p:sldId id="291" r:id="rId3"/>
    <p:sldId id="261" r:id="rId4"/>
    <p:sldId id="263" r:id="rId5"/>
    <p:sldId id="281" r:id="rId6"/>
    <p:sldId id="285" r:id="rId7"/>
    <p:sldId id="287" r:id="rId8"/>
    <p:sldId id="283" r:id="rId9"/>
    <p:sldId id="284" r:id="rId10"/>
    <p:sldId id="282" r:id="rId11"/>
    <p:sldId id="265" r:id="rId12"/>
    <p:sldId id="286" r:id="rId13"/>
    <p:sldId id="271" r:id="rId14"/>
    <p:sldId id="266" r:id="rId15"/>
    <p:sldId id="288" r:id="rId16"/>
    <p:sldId id="289" r:id="rId17"/>
    <p:sldId id="29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65" d="100"/>
          <a:sy n="65" d="100"/>
        </p:scale>
        <p:origin x="684" y="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EABB95-7E04-47A6-B15A-B00E954882E8}" type="datetimeFigureOut">
              <a:rPr lang="en-US" smtClean="0"/>
              <a:t>6/6/2018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F516C1-1D50-43F5-8AFC-0D65F595ADF1}" type="slidenum">
              <a:rPr lang="en-US" smtClean="0"/>
              <a:t>‹#›</a:t>
            </a:fld>
            <a:endParaRPr lang="en-US"/>
          </a:p>
        </p:txBody>
      </p:sp>
    </p:spTree>
    <p:extLst>
      <p:ext uri="{BB962C8B-B14F-4D97-AF65-F5344CB8AC3E}">
        <p14:creationId xmlns:p14="http://schemas.microsoft.com/office/powerpoint/2010/main" val="101147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Fund 10110 Org 22004 For</a:t>
            </a:r>
            <a:r>
              <a:rPr lang="en-US" baseline="0" dirty="0" smtClean="0"/>
              <a:t> IRT in Training </a:t>
            </a:r>
            <a:endParaRPr lang="en-US" dirty="0" smtClean="0"/>
          </a:p>
        </p:txBody>
      </p:sp>
      <p:sp>
        <p:nvSpPr>
          <p:cNvPr id="4" name="Slide Number Placeholder 3"/>
          <p:cNvSpPr>
            <a:spLocks noGrp="1"/>
          </p:cNvSpPr>
          <p:nvPr>
            <p:ph type="sldNum" sz="quarter" idx="10"/>
          </p:nvPr>
        </p:nvSpPr>
        <p:spPr/>
        <p:txBody>
          <a:bodyPr/>
          <a:lstStyle/>
          <a:p>
            <a:fld id="{81F516C1-1D50-43F5-8AFC-0D65F595ADF1}" type="slidenum">
              <a:rPr lang="en-US" smtClean="0"/>
              <a:t>4</a:t>
            </a:fld>
            <a:endParaRPr lang="en-US"/>
          </a:p>
        </p:txBody>
      </p:sp>
    </p:spTree>
    <p:extLst>
      <p:ext uri="{BB962C8B-B14F-4D97-AF65-F5344CB8AC3E}">
        <p14:creationId xmlns:p14="http://schemas.microsoft.com/office/powerpoint/2010/main" val="760113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1F516C1-1D50-43F5-8AFC-0D65F595ADF1}" type="slidenum">
              <a:rPr lang="en-US" smtClean="0"/>
              <a:t>5</a:t>
            </a:fld>
            <a:endParaRPr lang="en-US"/>
          </a:p>
        </p:txBody>
      </p:sp>
    </p:spTree>
    <p:extLst>
      <p:ext uri="{BB962C8B-B14F-4D97-AF65-F5344CB8AC3E}">
        <p14:creationId xmlns:p14="http://schemas.microsoft.com/office/powerpoint/2010/main" val="375237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Fund 10110 Org 22004 For</a:t>
            </a:r>
            <a:r>
              <a:rPr lang="en-US" baseline="0" dirty="0" smtClean="0"/>
              <a:t> IRT in Training </a:t>
            </a:r>
            <a:endParaRPr lang="en-US" dirty="0"/>
          </a:p>
        </p:txBody>
      </p:sp>
      <p:sp>
        <p:nvSpPr>
          <p:cNvPr id="4" name="Slide Number Placeholder 3"/>
          <p:cNvSpPr>
            <a:spLocks noGrp="1"/>
          </p:cNvSpPr>
          <p:nvPr>
            <p:ph type="sldNum" sz="quarter" idx="10"/>
          </p:nvPr>
        </p:nvSpPr>
        <p:spPr/>
        <p:txBody>
          <a:bodyPr/>
          <a:lstStyle/>
          <a:p>
            <a:fld id="{81F516C1-1D50-43F5-8AFC-0D65F595ADF1}" type="slidenum">
              <a:rPr lang="en-US" smtClean="0"/>
              <a:t>7</a:t>
            </a:fld>
            <a:endParaRPr lang="en-US"/>
          </a:p>
        </p:txBody>
      </p:sp>
    </p:spTree>
    <p:extLst>
      <p:ext uri="{BB962C8B-B14F-4D97-AF65-F5344CB8AC3E}">
        <p14:creationId xmlns:p14="http://schemas.microsoft.com/office/powerpoint/2010/main" val="41211448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Fund 11050 Org 29002 For</a:t>
            </a:r>
            <a:r>
              <a:rPr lang="en-US" baseline="0" dirty="0" smtClean="0"/>
              <a:t> Rowan Global in Training Instance </a:t>
            </a:r>
            <a:endParaRPr lang="en-US" dirty="0" smtClean="0"/>
          </a:p>
        </p:txBody>
      </p:sp>
      <p:sp>
        <p:nvSpPr>
          <p:cNvPr id="4" name="Slide Number Placeholder 3"/>
          <p:cNvSpPr>
            <a:spLocks noGrp="1"/>
          </p:cNvSpPr>
          <p:nvPr>
            <p:ph type="sldNum" sz="quarter" idx="10"/>
          </p:nvPr>
        </p:nvSpPr>
        <p:spPr/>
        <p:txBody>
          <a:bodyPr/>
          <a:lstStyle/>
          <a:p>
            <a:fld id="{81F516C1-1D50-43F5-8AFC-0D65F595ADF1}" type="slidenum">
              <a:rPr lang="en-US" smtClean="0"/>
              <a:t>8</a:t>
            </a:fld>
            <a:endParaRPr lang="en-US"/>
          </a:p>
        </p:txBody>
      </p:sp>
    </p:spTree>
    <p:extLst>
      <p:ext uri="{BB962C8B-B14F-4D97-AF65-F5344CB8AC3E}">
        <p14:creationId xmlns:p14="http://schemas.microsoft.com/office/powerpoint/2010/main" val="233323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HEGEL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81F516C1-1D50-43F5-8AFC-0D65F595ADF1}" type="slidenum">
              <a:rPr lang="en-US" smtClean="0"/>
              <a:t>13</a:t>
            </a:fld>
            <a:endParaRPr lang="en-US"/>
          </a:p>
        </p:txBody>
      </p:sp>
    </p:spTree>
    <p:extLst>
      <p:ext uri="{BB962C8B-B14F-4D97-AF65-F5344CB8AC3E}">
        <p14:creationId xmlns:p14="http://schemas.microsoft.com/office/powerpoint/2010/main" val="23939399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46C117F-5CCF-4837-BE5F-2B92066CAFAF}"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4EB90BD-B6CE-46B7-997F-7313B992CCDC}"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DB9D11F-B188-461D-B23F-39381795C052}"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52E6D8D9-55A2-4063-B0F3-121F44549695}"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D4B24536-994D-4021-A283-9F449C0DB509}"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BBB78-C96F-47B7-AB17-D852CA960AC9}"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6/6/2018</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0578ACC-22D6-47C1-A373-4FD133E34F3C}" type="datetimeFigureOut">
              <a:rPr lang="en-US" dirty="0"/>
              <a:t>6/6/2018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6/6/2018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6/6/2018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6/6/2018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331444B-B92B-4E27-8C94-BB93EAF5CB18}"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63EFA5E-FA76-400D-B3DC-F0BA90E6D107}" type="datetimeFigureOut">
              <a:rPr lang="en-US" dirty="0"/>
              <a:t>6/6/2018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6/6/2018</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Did you know you could do this in Self Service?</a:t>
            </a:r>
            <a:endParaRPr lang="en-US" dirty="0"/>
          </a:p>
        </p:txBody>
      </p:sp>
      <p:sp>
        <p:nvSpPr>
          <p:cNvPr id="3" name="Subtitle 2"/>
          <p:cNvSpPr>
            <a:spLocks noGrp="1"/>
          </p:cNvSpPr>
          <p:nvPr>
            <p:ph type="subTitle" idx="1"/>
          </p:nvPr>
        </p:nvSpPr>
        <p:spPr/>
        <p:txBody>
          <a:bodyPr numCol="3">
            <a:normAutofit fontScale="92500" lnSpcReduction="10000"/>
          </a:bodyPr>
          <a:lstStyle/>
          <a:p>
            <a:pPr>
              <a:lnSpc>
                <a:spcPct val="60000"/>
              </a:lnSpc>
              <a:spcBef>
                <a:spcPct val="50000"/>
              </a:spcBef>
            </a:pPr>
            <a:r>
              <a:rPr lang="en-US" altLang="en-US" i="1" dirty="0"/>
              <a:t>Presented </a:t>
            </a:r>
            <a:r>
              <a:rPr lang="en-US" altLang="en-US" i="1" dirty="0" smtClean="0"/>
              <a:t>by:</a:t>
            </a:r>
          </a:p>
          <a:p>
            <a:pPr>
              <a:lnSpc>
                <a:spcPct val="60000"/>
              </a:lnSpc>
              <a:spcBef>
                <a:spcPct val="50000"/>
              </a:spcBef>
            </a:pPr>
            <a:endParaRPr lang="en-US" altLang="en-US" i="1" dirty="0"/>
          </a:p>
          <a:p>
            <a:pPr>
              <a:lnSpc>
                <a:spcPct val="60000"/>
              </a:lnSpc>
              <a:spcBef>
                <a:spcPct val="50000"/>
              </a:spcBef>
            </a:pPr>
            <a:endParaRPr lang="en-US" altLang="en-US" i="1" dirty="0" smtClean="0"/>
          </a:p>
          <a:p>
            <a:pPr>
              <a:lnSpc>
                <a:spcPct val="60000"/>
              </a:lnSpc>
              <a:spcBef>
                <a:spcPct val="50000"/>
              </a:spcBef>
            </a:pPr>
            <a:endParaRPr lang="en-US" altLang="en-US" i="1" dirty="0"/>
          </a:p>
          <a:p>
            <a:pPr>
              <a:lnSpc>
                <a:spcPct val="60000"/>
              </a:lnSpc>
              <a:spcBef>
                <a:spcPct val="50000"/>
              </a:spcBef>
            </a:pPr>
            <a:endParaRPr lang="en-US" altLang="en-US" dirty="0"/>
          </a:p>
          <a:p>
            <a:pPr>
              <a:lnSpc>
                <a:spcPct val="60000"/>
              </a:lnSpc>
              <a:spcBef>
                <a:spcPct val="50000"/>
              </a:spcBef>
            </a:pPr>
            <a:endParaRPr lang="en-US" altLang="en-US" dirty="0"/>
          </a:p>
          <a:p>
            <a:pPr>
              <a:lnSpc>
                <a:spcPct val="60000"/>
              </a:lnSpc>
              <a:spcBef>
                <a:spcPct val="50000"/>
              </a:spcBef>
            </a:pPr>
            <a:endParaRPr lang="en-US" altLang="en-US" dirty="0" smtClean="0"/>
          </a:p>
          <a:p>
            <a:pPr>
              <a:lnSpc>
                <a:spcPct val="60000"/>
              </a:lnSpc>
              <a:spcBef>
                <a:spcPct val="50000"/>
              </a:spcBef>
            </a:pPr>
            <a:endParaRPr lang="en-US" altLang="en-US" dirty="0"/>
          </a:p>
          <a:p>
            <a:pPr>
              <a:lnSpc>
                <a:spcPct val="60000"/>
              </a:lnSpc>
              <a:spcBef>
                <a:spcPct val="50000"/>
              </a:spcBef>
            </a:pPr>
            <a:r>
              <a:rPr lang="en-US" altLang="en-US" dirty="0" smtClean="0"/>
              <a:t>Erica King</a:t>
            </a:r>
            <a:endParaRPr lang="en-US" altLang="en-US" dirty="0"/>
          </a:p>
          <a:p>
            <a:pPr>
              <a:lnSpc>
                <a:spcPct val="60000"/>
              </a:lnSpc>
              <a:spcBef>
                <a:spcPct val="50000"/>
              </a:spcBef>
            </a:pPr>
            <a:r>
              <a:rPr lang="en-US" altLang="en-US" dirty="0"/>
              <a:t>IRT </a:t>
            </a:r>
            <a:r>
              <a:rPr lang="en-US" altLang="en-US" dirty="0" smtClean="0"/>
              <a:t>TIS</a:t>
            </a:r>
            <a:endParaRPr lang="en-US" altLang="en-US" dirty="0"/>
          </a:p>
          <a:p>
            <a:pPr>
              <a:lnSpc>
                <a:spcPct val="60000"/>
              </a:lnSpc>
              <a:spcBef>
                <a:spcPct val="50000"/>
              </a:spcBef>
            </a:pPr>
            <a:r>
              <a:rPr lang="en-US" altLang="en-US" dirty="0" smtClean="0"/>
              <a:t>kinge@rowan.edu</a:t>
            </a:r>
            <a:endParaRPr lang="en-US" altLang="en-US" dirty="0"/>
          </a:p>
          <a:p>
            <a:endParaRPr lang="en-US" dirty="0"/>
          </a:p>
        </p:txBody>
      </p:sp>
    </p:spTree>
    <p:extLst>
      <p:ext uri="{BB962C8B-B14F-4D97-AF65-F5344CB8AC3E}">
        <p14:creationId xmlns:p14="http://schemas.microsoft.com/office/powerpoint/2010/main" val="1653273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Pending Documents</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5" y="3819793"/>
            <a:ext cx="11854149" cy="2474131"/>
          </a:xfrm>
          <a:prstGeom prst="rect">
            <a:avLst/>
          </a:prstGeom>
        </p:spPr>
      </p:pic>
      <p:sp>
        <p:nvSpPr>
          <p:cNvPr id="2" name="Text Placeholder 1"/>
          <p:cNvSpPr>
            <a:spLocks noGrp="1"/>
          </p:cNvSpPr>
          <p:nvPr>
            <p:ph type="body" sz="half" idx="2"/>
          </p:nvPr>
        </p:nvSpPr>
        <p:spPr>
          <a:xfrm>
            <a:off x="0" y="1972018"/>
            <a:ext cx="11841049" cy="1623041"/>
          </a:xfrm>
        </p:spPr>
        <p:txBody>
          <a:bodyPr>
            <a:normAutofit fontScale="92500" lnSpcReduction="10000"/>
          </a:bodyPr>
          <a:lstStyle/>
          <a:p>
            <a:r>
              <a:rPr lang="en-US" sz="3200" dirty="0" smtClean="0"/>
              <a:t>If you need to find the documents associated with an Invoice, FOIDOCH in Banner 9 Administrative Pages is the best way. You can use the document type “INV” and the Invoice number as the document code.  Please attend a FOIDOCH class to explore this. </a:t>
            </a:r>
            <a:endParaRPr lang="en-US" sz="3200" dirty="0"/>
          </a:p>
        </p:txBody>
      </p:sp>
    </p:spTree>
    <p:extLst>
      <p:ext uri="{BB962C8B-B14F-4D97-AF65-F5344CB8AC3E}">
        <p14:creationId xmlns:p14="http://schemas.microsoft.com/office/powerpoint/2010/main" val="320609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83181">
              <a:srgbClr val="A51603"/>
            </a:gs>
            <a:gs pos="70800">
              <a:srgbClr val="B72705"/>
            </a:gs>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an unprocessed requisition</a:t>
            </a:r>
            <a:endParaRPr lang="en-US" dirty="0"/>
          </a:p>
        </p:txBody>
      </p:sp>
      <p:sp>
        <p:nvSpPr>
          <p:cNvPr id="8" name="Text Placeholder 5"/>
          <p:cNvSpPr txBox="1">
            <a:spLocks/>
          </p:cNvSpPr>
          <p:nvPr/>
        </p:nvSpPr>
        <p:spPr>
          <a:xfrm>
            <a:off x="94184" y="2027104"/>
            <a:ext cx="11102764" cy="113041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000" dirty="0" smtClean="0"/>
              <a:t>If you need to fix a requisition, visit the </a:t>
            </a:r>
            <a:r>
              <a:rPr lang="en-US" sz="2000" b="1" dirty="0" smtClean="0"/>
              <a:t>Search for In Process Requisitions</a:t>
            </a:r>
            <a:r>
              <a:rPr lang="en-US" sz="2000" dirty="0" smtClean="0"/>
              <a:t> option on the requisition screen.  Execute query on the </a:t>
            </a:r>
            <a:r>
              <a:rPr lang="en-US" sz="2000" b="1" dirty="0" smtClean="0"/>
              <a:t>Document Lookup Screen</a:t>
            </a:r>
            <a:r>
              <a:rPr lang="en-US" sz="2000" dirty="0" smtClean="0"/>
              <a:t>.</a:t>
            </a:r>
          </a:p>
          <a:p>
            <a:pPr marL="285750" indent="-285750">
              <a:buFont typeface="Arial" panose="020B0604020202020204" pitchFamily="34" charset="0"/>
              <a:buChar char="•"/>
            </a:pPr>
            <a:endParaRPr lang="en-US" sz="2000" dirty="0" smtClean="0"/>
          </a:p>
          <a:p>
            <a:pPr marL="285750" indent="-285750">
              <a:buFont typeface="Arial" panose="020B0604020202020204" pitchFamily="34" charset="0"/>
              <a:buChar char="•"/>
            </a:pPr>
            <a:endParaRPr lang="en-US" sz="2000"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l="49400" t="4747" r="23427" b="40440"/>
          <a:stretch>
            <a:fillRect/>
          </a:stretch>
        </p:blipFill>
        <p:spPr bwMode="auto">
          <a:xfrm>
            <a:off x="127853" y="3299447"/>
            <a:ext cx="5929868" cy="3363166"/>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l="49977" t="4089" r="30640" b="46106"/>
          <a:stretch>
            <a:fillRect/>
          </a:stretch>
        </p:blipFill>
        <p:spPr bwMode="auto">
          <a:xfrm>
            <a:off x="6290473" y="3299447"/>
            <a:ext cx="4720014" cy="3410333"/>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12" name="Rectangle 11"/>
          <p:cNvSpPr/>
          <p:nvPr/>
        </p:nvSpPr>
        <p:spPr>
          <a:xfrm>
            <a:off x="260646" y="4633434"/>
            <a:ext cx="2115239" cy="969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90473" y="4753972"/>
            <a:ext cx="4430985" cy="169789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4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83181">
              <a:srgbClr val="A51603"/>
            </a:gs>
            <a:gs pos="70800">
              <a:srgbClr val="B72705"/>
            </a:gs>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Completing an unprocessed requisition</a:t>
            </a:r>
            <a:endParaRPr lang="en-US" dirty="0"/>
          </a:p>
        </p:txBody>
      </p:sp>
      <p:sp>
        <p:nvSpPr>
          <p:cNvPr id="8" name="Text Placeholder 5"/>
          <p:cNvSpPr txBox="1">
            <a:spLocks/>
          </p:cNvSpPr>
          <p:nvPr/>
        </p:nvSpPr>
        <p:spPr>
          <a:xfrm>
            <a:off x="94184" y="2027104"/>
            <a:ext cx="11102764" cy="113041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en-US" sz="2400" dirty="0" smtClean="0"/>
              <a:t>Any in process documents will appear.  Select the requisition number. The requisition will appear and the necessary changes can be made.  When done, hit </a:t>
            </a:r>
            <a:r>
              <a:rPr lang="en-US" sz="2400" b="1" dirty="0" smtClean="0"/>
              <a:t>Complete</a:t>
            </a:r>
            <a:r>
              <a:rPr lang="en-US" sz="2400" dirty="0" smtClean="0"/>
              <a:t>.</a:t>
            </a:r>
          </a:p>
          <a:p>
            <a:pPr marL="285750" indent="-285750">
              <a:buFont typeface="Arial" panose="020B0604020202020204" pitchFamily="34" charset="0"/>
              <a:buChar char="•"/>
            </a:pPr>
            <a:endParaRPr lang="en-US" sz="2000"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l="49741" t="2414" r="21559" b="53830"/>
          <a:stretch>
            <a:fillRect/>
          </a:stretch>
        </p:blipFill>
        <p:spPr bwMode="auto">
          <a:xfrm>
            <a:off x="255071" y="3524180"/>
            <a:ext cx="6854908" cy="2940686"/>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l="49910" t="3017" r="25633" b="18108"/>
          <a:stretch>
            <a:fillRect/>
          </a:stretch>
        </p:blipFill>
        <p:spPr bwMode="auto">
          <a:xfrm>
            <a:off x="7331146" y="2891144"/>
            <a:ext cx="4005210" cy="3632001"/>
          </a:xfrm>
          <a:prstGeom prst="rect">
            <a:avLst/>
          </a:prstGeom>
          <a:noFill/>
          <a:ln w="25400" algn="ctr">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9" name="Rectangle 8"/>
          <p:cNvSpPr/>
          <p:nvPr/>
        </p:nvSpPr>
        <p:spPr>
          <a:xfrm>
            <a:off x="353177" y="5550945"/>
            <a:ext cx="654292" cy="24561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491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Documents</a:t>
            </a:r>
            <a:endParaRPr lang="en-US" dirty="0"/>
          </a:p>
        </p:txBody>
      </p:sp>
      <p:sp>
        <p:nvSpPr>
          <p:cNvPr id="6" name="Text Placeholder 1"/>
          <p:cNvSpPr>
            <a:spLocks noGrp="1"/>
          </p:cNvSpPr>
          <p:nvPr>
            <p:ph type="body" sz="half" idx="2"/>
          </p:nvPr>
        </p:nvSpPr>
        <p:spPr>
          <a:xfrm>
            <a:off x="0" y="2628900"/>
            <a:ext cx="11841049" cy="3728868"/>
          </a:xfrm>
        </p:spPr>
        <p:txBody>
          <a:bodyPr>
            <a:normAutofit fontScale="92500"/>
          </a:bodyPr>
          <a:lstStyle/>
          <a:p>
            <a:r>
              <a:rPr lang="en-US" sz="3600" dirty="0" smtClean="0"/>
              <a:t>There are many reasons why you might use View Documents.</a:t>
            </a:r>
          </a:p>
          <a:p>
            <a:endParaRPr lang="en-US" sz="2800" dirty="0"/>
          </a:p>
          <a:p>
            <a:pPr marL="457200" indent="-457200">
              <a:buFont typeface="Arial" panose="020B0604020202020204" pitchFamily="34" charset="0"/>
              <a:buChar char="•"/>
            </a:pPr>
            <a:r>
              <a:rPr lang="en-US" sz="3600" dirty="0" smtClean="0"/>
              <a:t>Taking over a position and you need to know what the previous person was doing in Banner.</a:t>
            </a:r>
          </a:p>
          <a:p>
            <a:pPr marL="457200" indent="-457200">
              <a:buFont typeface="Arial" panose="020B0604020202020204" pitchFamily="34" charset="0"/>
              <a:buChar char="•"/>
            </a:pPr>
            <a:r>
              <a:rPr lang="en-US" sz="3600" dirty="0" smtClean="0"/>
              <a:t>Which vendor did we use for a past item?</a:t>
            </a:r>
          </a:p>
          <a:p>
            <a:pPr marL="457200" indent="-457200">
              <a:buFont typeface="Arial" panose="020B0604020202020204" pitchFamily="34" charset="0"/>
              <a:buChar char="•"/>
            </a:pPr>
            <a:r>
              <a:rPr lang="en-US" sz="3600" dirty="0" smtClean="0"/>
              <a:t>What commodity code was used when a certain requisition was placed?</a:t>
            </a:r>
          </a:p>
          <a:p>
            <a:endParaRPr lang="en-US" sz="3200" dirty="0"/>
          </a:p>
        </p:txBody>
      </p:sp>
    </p:spTree>
    <p:extLst>
      <p:ext uri="{BB962C8B-B14F-4D97-AF65-F5344CB8AC3E}">
        <p14:creationId xmlns:p14="http://schemas.microsoft.com/office/powerpoint/2010/main" val="2271836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View all purchase orders for a FOPAL</a:t>
            </a:r>
            <a:endParaRPr lang="en-US" dirty="0"/>
          </a:p>
        </p:txBody>
      </p:sp>
      <p:sp>
        <p:nvSpPr>
          <p:cNvPr id="7" name="Text Placeholder 1"/>
          <p:cNvSpPr txBox="1">
            <a:spLocks/>
          </p:cNvSpPr>
          <p:nvPr/>
        </p:nvSpPr>
        <p:spPr>
          <a:xfrm>
            <a:off x="0" y="2148840"/>
            <a:ext cx="4994909" cy="42089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3600" dirty="0" smtClean="0"/>
              <a:t>If you would like to see all purchase orders for a given FOPAL </a:t>
            </a:r>
            <a:r>
              <a:rPr lang="en-US" sz="3200" dirty="0" smtClean="0"/>
              <a:t>you can go to </a:t>
            </a:r>
            <a:r>
              <a:rPr lang="en-US" sz="3200" b="1" dirty="0" smtClean="0"/>
              <a:t>Encumbrance Query </a:t>
            </a:r>
            <a:r>
              <a:rPr lang="en-US" sz="3200" dirty="0" smtClean="0"/>
              <a:t>and look up all encumbrances instead of open encumbrances.</a:t>
            </a:r>
            <a:endParaRPr lang="en-US" sz="3600"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6350" y="2049006"/>
            <a:ext cx="5949903" cy="4707542"/>
          </a:xfrm>
          <a:prstGeom prst="rect">
            <a:avLst/>
          </a:prstGeom>
        </p:spPr>
      </p:pic>
      <p:sp>
        <p:nvSpPr>
          <p:cNvPr id="8" name="Rectangle 7"/>
          <p:cNvSpPr/>
          <p:nvPr/>
        </p:nvSpPr>
        <p:spPr>
          <a:xfrm>
            <a:off x="5086350" y="3371850"/>
            <a:ext cx="3749040" cy="662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15656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View all purchase orders for a FOPAL</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181" y="2021322"/>
            <a:ext cx="10058400" cy="4755543"/>
          </a:xfrm>
          <a:prstGeom prst="rect">
            <a:avLst/>
          </a:prstGeom>
        </p:spPr>
      </p:pic>
    </p:spTree>
    <p:extLst>
      <p:ext uri="{BB962C8B-B14F-4D97-AF65-F5344CB8AC3E}">
        <p14:creationId xmlns:p14="http://schemas.microsoft.com/office/powerpoint/2010/main" val="31444289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What Do You Know?</a:t>
            </a:r>
          </a:p>
        </p:txBody>
      </p:sp>
      <p:sp>
        <p:nvSpPr>
          <p:cNvPr id="9" name="Text Placeholder 5"/>
          <p:cNvSpPr txBox="1">
            <a:spLocks/>
          </p:cNvSpPr>
          <p:nvPr/>
        </p:nvSpPr>
        <p:spPr>
          <a:xfrm>
            <a:off x="240030" y="1954530"/>
            <a:ext cx="11818620" cy="39972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5400" dirty="0" smtClean="0"/>
              <a:t>Respond at </a:t>
            </a:r>
          </a:p>
          <a:p>
            <a:pPr marL="0" indent="0">
              <a:buNone/>
            </a:pPr>
            <a:r>
              <a:rPr lang="en-US" sz="7200" dirty="0" smtClean="0"/>
              <a:t>PollEv.com/ericaking076</a:t>
            </a:r>
          </a:p>
          <a:p>
            <a:pPr marL="0" indent="0">
              <a:buNone/>
            </a:pPr>
            <a:r>
              <a:rPr lang="en-US" sz="5400" dirty="0" smtClean="0"/>
              <a:t/>
            </a:r>
            <a:br>
              <a:rPr lang="en-US" sz="5400" dirty="0" smtClean="0"/>
            </a:br>
            <a:r>
              <a:rPr lang="en-US" sz="5400" dirty="0" smtClean="0"/>
              <a:t>A, B or C to Respond</a:t>
            </a:r>
            <a:endParaRPr lang="en-US" sz="5400" dirty="0"/>
          </a:p>
        </p:txBody>
      </p:sp>
    </p:spTree>
    <p:extLst>
      <p:ext uri="{BB962C8B-B14F-4D97-AF65-F5344CB8AC3E}">
        <p14:creationId xmlns:p14="http://schemas.microsoft.com/office/powerpoint/2010/main" val="38455021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Survey Time</a:t>
            </a:r>
            <a:endParaRPr lang="en-US" dirty="0"/>
          </a:p>
        </p:txBody>
      </p:sp>
      <p:sp>
        <p:nvSpPr>
          <p:cNvPr id="7" name="Text Placeholder 1"/>
          <p:cNvSpPr txBox="1">
            <a:spLocks/>
          </p:cNvSpPr>
          <p:nvPr/>
        </p:nvSpPr>
        <p:spPr>
          <a:xfrm>
            <a:off x="0" y="2148840"/>
            <a:ext cx="8675370" cy="420892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800" b="1" dirty="0"/>
              <a:t>We appreciate your feedback!</a:t>
            </a:r>
            <a:endParaRPr lang="en-US" sz="2800" dirty="0"/>
          </a:p>
          <a:p>
            <a:pPr marL="0" indent="0">
              <a:buNone/>
            </a:pPr>
            <a:r>
              <a:rPr lang="en-US" sz="2800" dirty="0"/>
              <a:t>Please view this QR code in the camera on your phone and then open the survey from the top of the screen. Please complete the survey or go to this link from your smart phone: </a:t>
            </a:r>
            <a:endParaRPr lang="en-US" sz="2800" dirty="0" smtClean="0"/>
          </a:p>
          <a:p>
            <a:pPr marL="0" indent="0">
              <a:buNone/>
            </a:pPr>
            <a:endParaRPr lang="en-US" sz="4800" u="sng" dirty="0" smtClean="0"/>
          </a:p>
          <a:p>
            <a:pPr marL="0" indent="0">
              <a:buNone/>
            </a:pPr>
            <a:r>
              <a:rPr lang="en-US" sz="5200" u="sng" dirty="0" smtClean="0"/>
              <a:t>https</a:t>
            </a:r>
            <a:r>
              <a:rPr lang="en-US" sz="5200" u="sng" dirty="0"/>
              <a:t>://tinyurl.com/finfy18</a:t>
            </a:r>
            <a:r>
              <a:rPr lang="en-US" sz="5200" dirty="0"/>
              <a:t> </a:t>
            </a:r>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8675370" y="2148840"/>
            <a:ext cx="2834640" cy="2802428"/>
          </a:xfrm>
          <a:prstGeom prst="rect">
            <a:avLst/>
          </a:prstGeom>
        </p:spPr>
      </p:pic>
    </p:spTree>
    <p:extLst>
      <p:ext uri="{BB962C8B-B14F-4D97-AF65-F5344CB8AC3E}">
        <p14:creationId xmlns:p14="http://schemas.microsoft.com/office/powerpoint/2010/main" val="491884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a:xfrm>
            <a:off x="680321" y="2336873"/>
            <a:ext cx="9613861" cy="4031654"/>
          </a:xfrm>
        </p:spPr>
        <p:txBody>
          <a:bodyPr/>
          <a:lstStyle/>
          <a:p>
            <a:r>
              <a:rPr lang="en-US" sz="2800" b="1" dirty="0" smtClean="0"/>
              <a:t>Creating a template for Requisitions and Budget Queries</a:t>
            </a:r>
          </a:p>
          <a:p>
            <a:r>
              <a:rPr lang="en-US" sz="2800" b="1" dirty="0" smtClean="0"/>
              <a:t>Pending </a:t>
            </a:r>
            <a:r>
              <a:rPr lang="en-US" sz="2800" b="1" dirty="0" smtClean="0"/>
              <a:t>Documents</a:t>
            </a:r>
          </a:p>
          <a:p>
            <a:r>
              <a:rPr lang="en-US" sz="2800" b="1" dirty="0"/>
              <a:t>How to complete an unprocessed Requisition</a:t>
            </a:r>
            <a:endParaRPr lang="en-US" sz="2800" dirty="0"/>
          </a:p>
          <a:p>
            <a:r>
              <a:rPr lang="en-US" sz="2800" b="1" dirty="0" smtClean="0"/>
              <a:t>View </a:t>
            </a:r>
            <a:r>
              <a:rPr lang="en-US" sz="2800" b="1" dirty="0" smtClean="0"/>
              <a:t>Documents</a:t>
            </a:r>
          </a:p>
          <a:p>
            <a:endParaRPr lang="en-US" sz="2800" dirty="0"/>
          </a:p>
          <a:p>
            <a:endParaRPr lang="en-US" dirty="0"/>
          </a:p>
        </p:txBody>
      </p:sp>
    </p:spTree>
    <p:extLst>
      <p:ext uri="{BB962C8B-B14F-4D97-AF65-F5344CB8AC3E}">
        <p14:creationId xmlns:p14="http://schemas.microsoft.com/office/powerpoint/2010/main" val="12285783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2000"/>
                                        <p:tgtEl>
                                          <p:spTgt spid="3">
                                            <p:txEl>
                                              <p:pRg st="1" end="1"/>
                                            </p:txEl>
                                          </p:spTgt>
                                        </p:tgtEl>
                                      </p:cBhvr>
                                    </p:animEffect>
                                    <p:anim calcmode="lin" valueType="num">
                                      <p:cBhvr>
                                        <p:cTn id="14"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Topics Covered</a:t>
            </a:r>
            <a:endParaRPr lang="en-US" dirty="0"/>
          </a:p>
        </p:txBody>
      </p:sp>
      <p:sp>
        <p:nvSpPr>
          <p:cNvPr id="3" name="Content Placeholder 2"/>
          <p:cNvSpPr>
            <a:spLocks noGrp="1"/>
          </p:cNvSpPr>
          <p:nvPr>
            <p:ph idx="1"/>
          </p:nvPr>
        </p:nvSpPr>
        <p:spPr>
          <a:xfrm>
            <a:off x="680321" y="2336873"/>
            <a:ext cx="9613861" cy="4031654"/>
          </a:xfrm>
        </p:spPr>
        <p:txBody>
          <a:bodyPr/>
          <a:lstStyle/>
          <a:p>
            <a:r>
              <a:rPr lang="en-US" sz="2800" b="1" dirty="0" smtClean="0"/>
              <a:t>Creating a template for Requisitions and Budget Queries</a:t>
            </a:r>
          </a:p>
          <a:p>
            <a:r>
              <a:rPr lang="en-US" sz="2800" b="1" dirty="0" smtClean="0"/>
              <a:t>Calculated Column</a:t>
            </a:r>
            <a:endParaRPr lang="en-US" sz="2800" dirty="0"/>
          </a:p>
          <a:p>
            <a:r>
              <a:rPr lang="en-US" sz="2800" b="1" dirty="0" smtClean="0"/>
              <a:t>Pending Documents</a:t>
            </a:r>
          </a:p>
          <a:p>
            <a:r>
              <a:rPr lang="en-US" sz="2800" b="1" dirty="0"/>
              <a:t>How to complete an unprocessed Requisition</a:t>
            </a:r>
            <a:endParaRPr lang="en-US" sz="2800" dirty="0"/>
          </a:p>
          <a:p>
            <a:r>
              <a:rPr lang="en-US" sz="2800" b="1" dirty="0" smtClean="0"/>
              <a:t>Viewing all purchase orders for a FOPAL</a:t>
            </a:r>
          </a:p>
          <a:p>
            <a:r>
              <a:rPr lang="en-US" sz="2800" b="1" dirty="0" smtClean="0"/>
              <a:t>View Documents</a:t>
            </a:r>
          </a:p>
          <a:p>
            <a:endParaRPr lang="en-US" sz="2800" dirty="0"/>
          </a:p>
          <a:p>
            <a:endParaRPr lang="en-US" dirty="0"/>
          </a:p>
        </p:txBody>
      </p:sp>
    </p:spTree>
    <p:extLst>
      <p:ext uri="{BB962C8B-B14F-4D97-AF65-F5344CB8AC3E}">
        <p14:creationId xmlns:p14="http://schemas.microsoft.com/office/powerpoint/2010/main" val="1278141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2000"/>
                                        <p:tgtEl>
                                          <p:spTgt spid="3">
                                            <p:txEl>
                                              <p:pRg st="2" end="2"/>
                                            </p:txEl>
                                          </p:spTgt>
                                        </p:tgtEl>
                                      </p:cBhvr>
                                    </p:animEffect>
                                    <p:anim calcmode="lin" valueType="num">
                                      <p:cBhvr>
                                        <p:cTn id="2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2"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2000"/>
                                        <p:tgtEl>
                                          <p:spTgt spid="3">
                                            <p:txEl>
                                              <p:pRg st="3" end="3"/>
                                            </p:txEl>
                                          </p:spTgt>
                                        </p:tgtEl>
                                      </p:cBhvr>
                                    </p:animEffect>
                                    <p:anim calcmode="lin" valueType="num">
                                      <p:cBhvr>
                                        <p:cTn id="2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2000"/>
                                        <p:tgtEl>
                                          <p:spTgt spid="3">
                                            <p:txEl>
                                              <p:pRg st="4" end="4"/>
                                            </p:txEl>
                                          </p:spTgt>
                                        </p:tgtEl>
                                      </p:cBhvr>
                                    </p:animEffect>
                                    <p:anim calcmode="lin" valueType="num">
                                      <p:cBhvr>
                                        <p:cTn id="3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6"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Effect transition="in" filter="fade">
                                      <p:cBhvr>
                                        <p:cTn id="41" dur="2000"/>
                                        <p:tgtEl>
                                          <p:spTgt spid="3">
                                            <p:txEl>
                                              <p:pRg st="5" end="5"/>
                                            </p:txEl>
                                          </p:spTgt>
                                        </p:tgtEl>
                                      </p:cBhvr>
                                    </p:animEffect>
                                    <p:anim calcmode="lin" valueType="num">
                                      <p:cBhvr>
                                        <p:cTn id="4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3"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Template for Requisitions &amp; </a:t>
            </a:r>
            <a:br>
              <a:rPr lang="en-US" dirty="0" smtClean="0"/>
            </a:br>
            <a:r>
              <a:rPr lang="en-US" dirty="0" smtClean="0"/>
              <a:t>Budget Queries  </a:t>
            </a:r>
            <a:endParaRPr lang="en-US"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43" y="2095009"/>
            <a:ext cx="9676303" cy="4597552"/>
          </a:xfrm>
          <a:prstGeom prst="rect">
            <a:avLst/>
          </a:prstGeom>
        </p:spPr>
      </p:pic>
      <p:sp>
        <p:nvSpPr>
          <p:cNvPr id="2" name="Rectangle 1"/>
          <p:cNvSpPr/>
          <p:nvPr/>
        </p:nvSpPr>
        <p:spPr>
          <a:xfrm>
            <a:off x="487343" y="5680038"/>
            <a:ext cx="3913321" cy="101252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88004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Create a Template for Requisitions &amp; </a:t>
            </a:r>
            <a:br>
              <a:rPr lang="en-US" dirty="0"/>
            </a:br>
            <a:r>
              <a:rPr lang="en-US" dirty="0"/>
              <a:t>Budget Queries </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409" y="2489371"/>
            <a:ext cx="8035962" cy="4250296"/>
          </a:xfrm>
          <a:prstGeom prst="rect">
            <a:avLst/>
          </a:prstGeom>
        </p:spPr>
      </p:pic>
      <p:sp>
        <p:nvSpPr>
          <p:cNvPr id="2" name="Text Placeholder 1"/>
          <p:cNvSpPr>
            <a:spLocks noGrp="1"/>
          </p:cNvSpPr>
          <p:nvPr>
            <p:ph type="body" sz="half" idx="2"/>
          </p:nvPr>
        </p:nvSpPr>
        <p:spPr>
          <a:xfrm>
            <a:off x="0" y="2251718"/>
            <a:ext cx="11841049" cy="964820"/>
          </a:xfrm>
        </p:spPr>
        <p:txBody>
          <a:bodyPr>
            <a:normAutofit/>
          </a:bodyPr>
          <a:lstStyle/>
          <a:p>
            <a:r>
              <a:rPr lang="en-US" sz="2800" dirty="0" smtClean="0"/>
              <a:t>Once a requisition or budget has been created it can be retrieved and reused again</a:t>
            </a:r>
          </a:p>
          <a:p>
            <a:endParaRPr lang="en-US" sz="3200" dirty="0"/>
          </a:p>
        </p:txBody>
      </p:sp>
    </p:spTree>
    <p:extLst>
      <p:ext uri="{BB962C8B-B14F-4D97-AF65-F5344CB8AC3E}">
        <p14:creationId xmlns:p14="http://schemas.microsoft.com/office/powerpoint/2010/main" val="275240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Create a Template for Requisitions &amp; </a:t>
            </a:r>
            <a:br>
              <a:rPr lang="en-US" dirty="0"/>
            </a:br>
            <a:r>
              <a:rPr lang="en-US" dirty="0"/>
              <a:t>Budget Queries </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5249" y="2489371"/>
            <a:ext cx="5914281" cy="4250296"/>
          </a:xfrm>
          <a:prstGeom prst="rect">
            <a:avLst/>
          </a:prstGeom>
        </p:spPr>
      </p:pic>
      <p:sp>
        <p:nvSpPr>
          <p:cNvPr id="2" name="Text Placeholder 1"/>
          <p:cNvSpPr>
            <a:spLocks noGrp="1"/>
          </p:cNvSpPr>
          <p:nvPr>
            <p:ph type="body" sz="half" idx="2"/>
          </p:nvPr>
        </p:nvSpPr>
        <p:spPr>
          <a:xfrm>
            <a:off x="0" y="2251718"/>
            <a:ext cx="11841049" cy="964820"/>
          </a:xfrm>
        </p:spPr>
        <p:txBody>
          <a:bodyPr>
            <a:normAutofit/>
          </a:bodyPr>
          <a:lstStyle/>
          <a:p>
            <a:r>
              <a:rPr lang="en-US" sz="2800" dirty="0" smtClean="0"/>
              <a:t>Once a requisition or budget has been created it can be retrieved and reused again</a:t>
            </a:r>
          </a:p>
          <a:p>
            <a:endParaRPr lang="en-US" sz="3200" dirty="0"/>
          </a:p>
        </p:txBody>
      </p:sp>
    </p:spTree>
    <p:extLst>
      <p:ext uri="{BB962C8B-B14F-4D97-AF65-F5344CB8AC3E}">
        <p14:creationId xmlns:p14="http://schemas.microsoft.com/office/powerpoint/2010/main" val="268388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Calculated Column</a:t>
            </a:r>
            <a:endParaRPr lang="en-US" dirty="0"/>
          </a:p>
        </p:txBody>
      </p:sp>
      <p:sp>
        <p:nvSpPr>
          <p:cNvPr id="2" name="Text Placeholder 1"/>
          <p:cNvSpPr>
            <a:spLocks noGrp="1"/>
          </p:cNvSpPr>
          <p:nvPr>
            <p:ph type="body" sz="half" idx="2"/>
          </p:nvPr>
        </p:nvSpPr>
        <p:spPr>
          <a:xfrm>
            <a:off x="0" y="2251717"/>
            <a:ext cx="11841049" cy="4106051"/>
          </a:xfrm>
        </p:spPr>
        <p:txBody>
          <a:bodyPr>
            <a:normAutofit/>
          </a:bodyPr>
          <a:lstStyle/>
          <a:p>
            <a:r>
              <a:rPr lang="en-US" sz="2800" dirty="0" smtClean="0"/>
              <a:t>An additional Calculated Column can be added temporarily to your budget screen to provide more information.</a:t>
            </a:r>
          </a:p>
          <a:p>
            <a:endParaRPr lang="en-US" sz="2800" dirty="0"/>
          </a:p>
          <a:p>
            <a:r>
              <a:rPr lang="en-US" sz="2800" dirty="0" smtClean="0"/>
              <a:t>Example: FY18/PD14 Year to Date, Divided By, FY18/PD14 Adjusted Budget, Displayed after FY18/PD14 Available Balance, New Column Description: Percent Spent </a:t>
            </a:r>
          </a:p>
          <a:p>
            <a:r>
              <a:rPr lang="en-US" sz="2800" dirty="0" smtClean="0"/>
              <a:t>This will show the percent of each account spent </a:t>
            </a:r>
          </a:p>
          <a:p>
            <a:endParaRPr lang="en-US" sz="3200" dirty="0"/>
          </a:p>
        </p:txBody>
      </p:sp>
    </p:spTree>
    <p:extLst>
      <p:ext uri="{BB962C8B-B14F-4D97-AF65-F5344CB8AC3E}">
        <p14:creationId xmlns:p14="http://schemas.microsoft.com/office/powerpoint/2010/main" val="41395479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Pending Documents</a:t>
            </a:r>
            <a:endParaRPr lang="en-US" dirty="0"/>
          </a:p>
        </p:txBody>
      </p:sp>
      <p:grpSp>
        <p:nvGrpSpPr>
          <p:cNvPr id="8" name="Group 7"/>
          <p:cNvGrpSpPr/>
          <p:nvPr/>
        </p:nvGrpSpPr>
        <p:grpSpPr>
          <a:xfrm>
            <a:off x="118865" y="2095009"/>
            <a:ext cx="10413260" cy="4597552"/>
            <a:chOff x="118865" y="2095009"/>
            <a:chExt cx="10413260" cy="4597552"/>
          </a:xfrm>
        </p:grpSpPr>
        <p:grpSp>
          <p:nvGrpSpPr>
            <p:cNvPr id="5" name="Group 4"/>
            <p:cNvGrpSpPr/>
            <p:nvPr/>
          </p:nvGrpSpPr>
          <p:grpSpPr>
            <a:xfrm>
              <a:off x="118865" y="2095009"/>
              <a:ext cx="10413260" cy="4597552"/>
              <a:chOff x="118865" y="2095009"/>
              <a:chExt cx="10413260" cy="4597552"/>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865" y="2095009"/>
                <a:ext cx="10413260" cy="4597552"/>
              </a:xfrm>
              <a:prstGeom prst="rect">
                <a:avLst/>
              </a:prstGeom>
            </p:spPr>
          </p:pic>
          <p:sp>
            <p:nvSpPr>
              <p:cNvPr id="3" name="Rectangle 2"/>
              <p:cNvSpPr/>
              <p:nvPr/>
            </p:nvSpPr>
            <p:spPr>
              <a:xfrm>
                <a:off x="1103005" y="4252511"/>
                <a:ext cx="1134737" cy="1101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01687" y="4405507"/>
                <a:ext cx="1134737" cy="11016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219460" y="3525397"/>
              <a:ext cx="2115239" cy="9694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14695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Pending Documents</a:t>
            </a:r>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135" y="3819793"/>
            <a:ext cx="11854149" cy="2474131"/>
          </a:xfrm>
          <a:prstGeom prst="rect">
            <a:avLst/>
          </a:prstGeom>
        </p:spPr>
      </p:pic>
      <p:sp>
        <p:nvSpPr>
          <p:cNvPr id="2" name="Text Placeholder 1"/>
          <p:cNvSpPr>
            <a:spLocks noGrp="1"/>
          </p:cNvSpPr>
          <p:nvPr>
            <p:ph type="body" sz="half" idx="2"/>
          </p:nvPr>
        </p:nvSpPr>
        <p:spPr>
          <a:xfrm>
            <a:off x="0" y="1972018"/>
            <a:ext cx="11841049" cy="1623041"/>
          </a:xfrm>
        </p:spPr>
        <p:txBody>
          <a:bodyPr>
            <a:normAutofit/>
          </a:bodyPr>
          <a:lstStyle/>
          <a:p>
            <a:r>
              <a:rPr lang="en-US" sz="3200" dirty="0" smtClean="0"/>
              <a:t>There are many reasons why a document might be pending:</a:t>
            </a:r>
          </a:p>
          <a:p>
            <a:r>
              <a:rPr lang="en-US" sz="3200" dirty="0" smtClean="0"/>
              <a:t>Items not received, issues with transactions, new requisitions that have not be converted to a PO yet. </a:t>
            </a:r>
            <a:endParaRPr lang="en-US" sz="3200" dirty="0"/>
          </a:p>
        </p:txBody>
      </p:sp>
    </p:spTree>
    <p:extLst>
      <p:ext uri="{BB962C8B-B14F-4D97-AF65-F5344CB8AC3E}">
        <p14:creationId xmlns:p14="http://schemas.microsoft.com/office/powerpoint/2010/main" val="35834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1079</TotalTime>
  <Words>509</Words>
  <Application>Microsoft Office PowerPoint</Application>
  <PresentationFormat>Widescreen</PresentationFormat>
  <Paragraphs>71</Paragraphs>
  <Slides>17</Slides>
  <Notes>5</Notes>
  <HiddenSlides>4</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Trebuchet MS</vt:lpstr>
      <vt:lpstr>Berlin</vt:lpstr>
      <vt:lpstr>Did you know you could do this in Self Service?</vt:lpstr>
      <vt:lpstr>Topics Covered</vt:lpstr>
      <vt:lpstr>Topics Covered</vt:lpstr>
      <vt:lpstr>Create a Template for Requisitions &amp;  Budget Queries  </vt:lpstr>
      <vt:lpstr>Create a Template for Requisitions &amp;  Budget Queries </vt:lpstr>
      <vt:lpstr>Create a Template for Requisitions &amp;  Budget Queries </vt:lpstr>
      <vt:lpstr>Calculated Column</vt:lpstr>
      <vt:lpstr>Pending Documents</vt:lpstr>
      <vt:lpstr>Pending Documents</vt:lpstr>
      <vt:lpstr>Pending Documents</vt:lpstr>
      <vt:lpstr>Completing an unprocessed requisition</vt:lpstr>
      <vt:lpstr>Completing an unprocessed requisition</vt:lpstr>
      <vt:lpstr>View Documents</vt:lpstr>
      <vt:lpstr>View all purchase orders for a FOPAL</vt:lpstr>
      <vt:lpstr>View all purchase orders for a FOPAL</vt:lpstr>
      <vt:lpstr>What Do You Know?</vt:lpstr>
      <vt:lpstr>Survey Time</vt:lpstr>
    </vt:vector>
  </TitlesOfParts>
  <Company>Rowan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Banner 9 Admin Pages RECEIVING</dc:title>
  <dc:creator>Savage, Jennifer</dc:creator>
  <cp:lastModifiedBy>King, Erica Rosenthal</cp:lastModifiedBy>
  <cp:revision>57</cp:revision>
  <dcterms:created xsi:type="dcterms:W3CDTF">2018-05-30T16:33:30Z</dcterms:created>
  <dcterms:modified xsi:type="dcterms:W3CDTF">2018-06-06T18:16:26Z</dcterms:modified>
</cp:coreProperties>
</file>