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61" r:id="rId4"/>
    <p:sldId id="262" r:id="rId5"/>
    <p:sldId id="263" r:id="rId6"/>
    <p:sldId id="264" r:id="rId7"/>
    <p:sldId id="265" r:id="rId8"/>
    <p:sldId id="271" r:id="rId9"/>
    <p:sldId id="267" r:id="rId10"/>
    <p:sldId id="268" r:id="rId11"/>
    <p:sldId id="273" r:id="rId12"/>
    <p:sldId id="270" r:id="rId13"/>
    <p:sldId id="272" r:id="rId14"/>
    <p:sldId id="269" r:id="rId15"/>
    <p:sldId id="274" r:id="rId16"/>
    <p:sldId id="281" r:id="rId17"/>
    <p:sldId id="275" r:id="rId18"/>
    <p:sldId id="282" r:id="rId19"/>
    <p:sldId id="283" r:id="rId20"/>
    <p:sldId id="276" r:id="rId21"/>
    <p:sldId id="277" r:id="rId22"/>
    <p:sldId id="284" r:id="rId23"/>
    <p:sldId id="278" r:id="rId24"/>
    <p:sldId id="285" r:id="rId25"/>
    <p:sldId id="286"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BB95-7E04-47A6-B15A-B00E954882E8}"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516C1-1D50-43F5-8AFC-0D65F595ADF1}" type="slidenum">
              <a:rPr lang="en-US" smtClean="0"/>
              <a:t>‹#›</a:t>
            </a:fld>
            <a:endParaRPr lang="en-US"/>
          </a:p>
        </p:txBody>
      </p:sp>
    </p:spTree>
    <p:extLst>
      <p:ext uri="{BB962C8B-B14F-4D97-AF65-F5344CB8AC3E}">
        <p14:creationId xmlns:p14="http://schemas.microsoft.com/office/powerpoint/2010/main" val="101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inyurl.com/finfy18"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shutterstock.com/g/akshar%20patha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Banner 9 Admin Pages</a:t>
            </a:r>
            <a:br>
              <a:rPr lang="en-US" dirty="0" smtClean="0"/>
            </a:br>
            <a:r>
              <a:rPr lang="en-US" dirty="0" smtClean="0"/>
              <a:t>RECEIVING</a:t>
            </a:r>
            <a:endParaRPr lang="en-US" dirty="0"/>
          </a:p>
        </p:txBody>
      </p:sp>
      <p:sp>
        <p:nvSpPr>
          <p:cNvPr id="3" name="Subtitle 2"/>
          <p:cNvSpPr>
            <a:spLocks noGrp="1"/>
          </p:cNvSpPr>
          <p:nvPr>
            <p:ph type="subTitle" idx="1"/>
          </p:nvPr>
        </p:nvSpPr>
        <p:spPr/>
        <p:txBody>
          <a:bodyPr numCol="3">
            <a:normAutofit fontScale="92500" lnSpcReduction="10000"/>
          </a:bodyPr>
          <a:lstStyle/>
          <a:p>
            <a:pPr>
              <a:lnSpc>
                <a:spcPct val="60000"/>
              </a:lnSpc>
              <a:spcBef>
                <a:spcPct val="50000"/>
              </a:spcBef>
            </a:pPr>
            <a:r>
              <a:rPr lang="en-US" altLang="en-US" i="1" dirty="0"/>
              <a:t>Presented </a:t>
            </a:r>
            <a:r>
              <a:rPr lang="en-US" altLang="en-US" i="1" dirty="0" smtClean="0"/>
              <a:t>by:</a:t>
            </a:r>
          </a:p>
          <a:p>
            <a:pPr>
              <a:lnSpc>
                <a:spcPct val="60000"/>
              </a:lnSpc>
              <a:spcBef>
                <a:spcPct val="50000"/>
              </a:spcBef>
            </a:pPr>
            <a:endParaRPr lang="en-US" altLang="en-US" i="1" dirty="0"/>
          </a:p>
          <a:p>
            <a:pPr>
              <a:lnSpc>
                <a:spcPct val="60000"/>
              </a:lnSpc>
              <a:spcBef>
                <a:spcPct val="50000"/>
              </a:spcBef>
            </a:pPr>
            <a:endParaRPr lang="en-US" altLang="en-US" i="1" dirty="0" smtClean="0"/>
          </a:p>
          <a:p>
            <a:pPr>
              <a:lnSpc>
                <a:spcPct val="60000"/>
              </a:lnSpc>
              <a:spcBef>
                <a:spcPct val="50000"/>
              </a:spcBef>
            </a:pPr>
            <a:endParaRPr lang="en-US" altLang="en-US" i="1" dirty="0"/>
          </a:p>
          <a:p>
            <a:pPr>
              <a:lnSpc>
                <a:spcPct val="60000"/>
              </a:lnSpc>
              <a:spcBef>
                <a:spcPct val="50000"/>
              </a:spcBef>
            </a:pPr>
            <a:r>
              <a:rPr lang="en-US" altLang="en-US" dirty="0"/>
              <a:t>Lucille Pippetti</a:t>
            </a:r>
          </a:p>
          <a:p>
            <a:pPr>
              <a:lnSpc>
                <a:spcPct val="60000"/>
              </a:lnSpc>
              <a:spcBef>
                <a:spcPct val="50000"/>
              </a:spcBef>
            </a:pPr>
            <a:r>
              <a:rPr lang="en-US" altLang="en-US" dirty="0"/>
              <a:t>Accounts Payable</a:t>
            </a:r>
          </a:p>
          <a:p>
            <a:pPr>
              <a:lnSpc>
                <a:spcPct val="60000"/>
              </a:lnSpc>
              <a:spcBef>
                <a:spcPct val="50000"/>
              </a:spcBef>
            </a:pPr>
            <a:r>
              <a:rPr lang="en-US" altLang="en-US" dirty="0"/>
              <a:t>pippetti@rowan.edu </a:t>
            </a:r>
          </a:p>
          <a:p>
            <a:pPr>
              <a:lnSpc>
                <a:spcPct val="60000"/>
              </a:lnSpc>
              <a:spcBef>
                <a:spcPct val="50000"/>
              </a:spcBef>
            </a:pPr>
            <a:endParaRPr lang="en-US" altLang="en-US" dirty="0"/>
          </a:p>
          <a:p>
            <a:pPr>
              <a:lnSpc>
                <a:spcPct val="60000"/>
              </a:lnSpc>
              <a:spcBef>
                <a:spcPct val="50000"/>
              </a:spcBef>
            </a:pPr>
            <a:r>
              <a:rPr lang="en-US" altLang="en-US" dirty="0" smtClean="0"/>
              <a:t>Jennifer Savage</a:t>
            </a:r>
            <a:endParaRPr lang="en-US" altLang="en-US" dirty="0"/>
          </a:p>
          <a:p>
            <a:pPr>
              <a:lnSpc>
                <a:spcPct val="60000"/>
              </a:lnSpc>
              <a:spcBef>
                <a:spcPct val="50000"/>
              </a:spcBef>
            </a:pPr>
            <a:r>
              <a:rPr lang="en-US" altLang="en-US" dirty="0"/>
              <a:t>IRT </a:t>
            </a:r>
            <a:r>
              <a:rPr lang="en-US" altLang="en-US" dirty="0" smtClean="0"/>
              <a:t>TIS</a:t>
            </a:r>
            <a:endParaRPr lang="en-US" altLang="en-US" dirty="0"/>
          </a:p>
          <a:p>
            <a:pPr>
              <a:lnSpc>
                <a:spcPct val="60000"/>
              </a:lnSpc>
              <a:spcBef>
                <a:spcPct val="50000"/>
              </a:spcBef>
            </a:pPr>
            <a:r>
              <a:rPr lang="en-US" altLang="en-US" dirty="0" smtClean="0"/>
              <a:t>savagej@rowan.edu</a:t>
            </a:r>
            <a:endParaRPr lang="en-US" altLang="en-US" dirty="0"/>
          </a:p>
          <a:p>
            <a:endParaRPr lang="en-US" dirty="0"/>
          </a:p>
        </p:txBody>
      </p:sp>
    </p:spTree>
    <p:extLst>
      <p:ext uri="{BB962C8B-B14F-4D97-AF65-F5344CB8AC3E}">
        <p14:creationId xmlns:p14="http://schemas.microsoft.com/office/powerpoint/2010/main" val="165327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9249" y="2313118"/>
            <a:ext cx="11167455" cy="1836693"/>
          </a:xfrm>
          <a:prstGeom prst="rect">
            <a:avLst/>
          </a:prstGeom>
        </p:spPr>
      </p:pic>
      <p:sp>
        <p:nvSpPr>
          <p:cNvPr id="2" name="Title 1"/>
          <p:cNvSpPr>
            <a:spLocks noGrp="1"/>
          </p:cNvSpPr>
          <p:nvPr>
            <p:ph type="title"/>
          </p:nvPr>
        </p:nvSpPr>
        <p:spPr/>
        <p:txBody>
          <a:bodyPr/>
          <a:lstStyle/>
          <a:p>
            <a:r>
              <a:rPr lang="en-US" dirty="0"/>
              <a:t>Banner 9 Admin </a:t>
            </a:r>
            <a:r>
              <a:rPr lang="en-US" dirty="0" smtClean="0"/>
              <a:t>Pages </a:t>
            </a:r>
            <a:r>
              <a:rPr lang="en-US" dirty="0"/>
              <a:t>-- Receiving</a:t>
            </a:r>
          </a:p>
        </p:txBody>
      </p:sp>
      <p:sp>
        <p:nvSpPr>
          <p:cNvPr id="5" name="Text Placeholder 5"/>
          <p:cNvSpPr>
            <a:spLocks noGrp="1"/>
          </p:cNvSpPr>
          <p:nvPr>
            <p:ph type="body" sz="half" idx="2"/>
          </p:nvPr>
        </p:nvSpPr>
        <p:spPr>
          <a:xfrm>
            <a:off x="289249" y="5238735"/>
            <a:ext cx="2355733" cy="1007706"/>
          </a:xfrm>
        </p:spPr>
        <p:txBody>
          <a:bodyPr anchor="t">
            <a:normAutofit/>
          </a:bodyPr>
          <a:lstStyle/>
          <a:p>
            <a:pPr marL="285750" indent="-285750">
              <a:buFont typeface="Arial" panose="020B0604020202020204" pitchFamily="34" charset="0"/>
              <a:buChar char="•"/>
            </a:pPr>
            <a:r>
              <a:rPr lang="en-US" sz="2800" dirty="0" smtClean="0"/>
              <a:t>Select PO Items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8" name="Text Placeholder 5"/>
          <p:cNvSpPr txBox="1">
            <a:spLocks/>
          </p:cNvSpPr>
          <p:nvPr/>
        </p:nvSpPr>
        <p:spPr>
          <a:xfrm>
            <a:off x="4940192" y="5215005"/>
            <a:ext cx="2236358" cy="10077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Save and Close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9" name="Down Arrow 8"/>
          <p:cNvSpPr/>
          <p:nvPr/>
        </p:nvSpPr>
        <p:spPr>
          <a:xfrm>
            <a:off x="10657939" y="2503676"/>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768813" y="5238735"/>
            <a:ext cx="1190476" cy="323810"/>
          </a:xfrm>
          <a:prstGeom prst="rect">
            <a:avLst/>
          </a:prstGeom>
        </p:spPr>
      </p:pic>
      <p:pic>
        <p:nvPicPr>
          <p:cNvPr id="10" name="Picture 9"/>
          <p:cNvPicPr>
            <a:picLocks noChangeAspect="1"/>
          </p:cNvPicPr>
          <p:nvPr/>
        </p:nvPicPr>
        <p:blipFill>
          <a:blip r:embed="rId4"/>
          <a:stretch>
            <a:fillRect/>
          </a:stretch>
        </p:blipFill>
        <p:spPr>
          <a:xfrm>
            <a:off x="4283922" y="5173528"/>
            <a:ext cx="457143" cy="1152381"/>
          </a:xfrm>
          <a:prstGeom prst="rect">
            <a:avLst/>
          </a:prstGeom>
        </p:spPr>
      </p:pic>
      <p:pic>
        <p:nvPicPr>
          <p:cNvPr id="11" name="Picture 10"/>
          <p:cNvPicPr>
            <a:picLocks noChangeAspect="1"/>
          </p:cNvPicPr>
          <p:nvPr/>
        </p:nvPicPr>
        <p:blipFill>
          <a:blip r:embed="rId5"/>
          <a:stretch>
            <a:fillRect/>
          </a:stretch>
        </p:blipFill>
        <p:spPr>
          <a:xfrm>
            <a:off x="7375677" y="5238735"/>
            <a:ext cx="3780952" cy="1085714"/>
          </a:xfrm>
          <a:prstGeom prst="rect">
            <a:avLst/>
          </a:prstGeom>
        </p:spPr>
      </p:pic>
    </p:spTree>
    <p:extLst>
      <p:ext uri="{BB962C8B-B14F-4D97-AF65-F5344CB8AC3E}">
        <p14:creationId xmlns:p14="http://schemas.microsoft.com/office/powerpoint/2010/main" val="40530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nodeType="after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7500"/>
                            </p:stCondLst>
                            <p:childTnLst>
                              <p:par>
                                <p:cTn id="21" presetID="2" presetClass="entr" presetSubtype="4"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ppt_x"/>
                                          </p:val>
                                        </p:tav>
                                        <p:tav tm="100000">
                                          <p:val>
                                            <p:strVal val="#ppt_x"/>
                                          </p:val>
                                        </p:tav>
                                      </p:tavLst>
                                    </p:anim>
                                    <p:anim calcmode="lin" valueType="num">
                                      <p:cBhvr additive="base">
                                        <p:cTn id="28" dur="20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ppt_x"/>
                                          </p:val>
                                        </p:tav>
                                        <p:tav tm="100000">
                                          <p:val>
                                            <p:strVal val="#ppt_x"/>
                                          </p:val>
                                        </p:tav>
                                      </p:tavLst>
                                    </p:anim>
                                    <p:anim calcmode="lin" valueType="num">
                                      <p:cBhvr additive="base">
                                        <p:cTn id="33" dur="20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12500"/>
                            </p:stCondLst>
                            <p:childTnLst>
                              <p:par>
                                <p:cTn id="35" presetID="31" presetClass="entr" presetSubtype="0" fill="hold" nodeType="after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500" fill="hold"/>
                                        <p:tgtEl>
                                          <p:spTgt spid="11"/>
                                        </p:tgtEl>
                                        <p:attrNameLst>
                                          <p:attrName>ppt_w</p:attrName>
                                        </p:attrNameLst>
                                      </p:cBhvr>
                                      <p:tavLst>
                                        <p:tav tm="0">
                                          <p:val>
                                            <p:fltVal val="0"/>
                                          </p:val>
                                        </p:tav>
                                        <p:tav tm="100000">
                                          <p:val>
                                            <p:strVal val="#ppt_w"/>
                                          </p:val>
                                        </p:tav>
                                      </p:tavLst>
                                    </p:anim>
                                    <p:anim calcmode="lin" valueType="num">
                                      <p:cBhvr>
                                        <p:cTn id="38" dur="2500" fill="hold"/>
                                        <p:tgtEl>
                                          <p:spTgt spid="11"/>
                                        </p:tgtEl>
                                        <p:attrNameLst>
                                          <p:attrName>ppt_h</p:attrName>
                                        </p:attrNameLst>
                                      </p:cBhvr>
                                      <p:tavLst>
                                        <p:tav tm="0">
                                          <p:val>
                                            <p:fltVal val="0"/>
                                          </p:val>
                                        </p:tav>
                                        <p:tav tm="100000">
                                          <p:val>
                                            <p:strVal val="#ppt_h"/>
                                          </p:val>
                                        </p:tav>
                                      </p:tavLst>
                                    </p:anim>
                                    <p:anim calcmode="lin" valueType="num">
                                      <p:cBhvr>
                                        <p:cTn id="39" dur="2500" fill="hold"/>
                                        <p:tgtEl>
                                          <p:spTgt spid="11"/>
                                        </p:tgtEl>
                                        <p:attrNameLst>
                                          <p:attrName>style.rotation</p:attrName>
                                        </p:attrNameLst>
                                      </p:cBhvr>
                                      <p:tavLst>
                                        <p:tav tm="0">
                                          <p:val>
                                            <p:fltVal val="90"/>
                                          </p:val>
                                        </p:tav>
                                        <p:tav tm="100000">
                                          <p:val>
                                            <p:fltVal val="0"/>
                                          </p:val>
                                        </p:tav>
                                      </p:tavLst>
                                    </p:anim>
                                    <p:animEffect transition="in" filter="fade">
                                      <p:cBhvr>
                                        <p:cTn id="40"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5024" y="2238451"/>
            <a:ext cx="10584737" cy="2837146"/>
          </a:xfrm>
          <a:prstGeom prst="rect">
            <a:avLst/>
          </a:prstGeom>
        </p:spPr>
      </p:pic>
      <p:sp>
        <p:nvSpPr>
          <p:cNvPr id="2" name="Title 1"/>
          <p:cNvSpPr>
            <a:spLocks noGrp="1"/>
          </p:cNvSpPr>
          <p:nvPr>
            <p:ph type="title"/>
          </p:nvPr>
        </p:nvSpPr>
        <p:spPr/>
        <p:txBody>
          <a:bodyPr/>
          <a:lstStyle/>
          <a:p>
            <a:r>
              <a:rPr lang="en-US" dirty="0"/>
              <a:t>Banner 9 Admin </a:t>
            </a:r>
            <a:r>
              <a:rPr lang="en-US" dirty="0" smtClean="0"/>
              <a:t>Pages </a:t>
            </a:r>
            <a:r>
              <a:rPr lang="en-US" dirty="0"/>
              <a:t>-- Receiving</a:t>
            </a:r>
          </a:p>
        </p:txBody>
      </p:sp>
      <p:sp>
        <p:nvSpPr>
          <p:cNvPr id="5" name="Text Placeholder 5"/>
          <p:cNvSpPr>
            <a:spLocks noGrp="1"/>
          </p:cNvSpPr>
          <p:nvPr>
            <p:ph type="body" sz="half" idx="2"/>
          </p:nvPr>
        </p:nvSpPr>
        <p:spPr>
          <a:xfrm>
            <a:off x="1394692" y="5290423"/>
            <a:ext cx="2355733" cy="1007706"/>
          </a:xfrm>
        </p:spPr>
        <p:txBody>
          <a:bodyPr anchor="t">
            <a:normAutofit/>
          </a:bodyPr>
          <a:lstStyle/>
          <a:p>
            <a:pPr marL="285750" indent="-285750">
              <a:buFont typeface="Arial" panose="020B0604020202020204" pitchFamily="34" charset="0"/>
              <a:buChar char="•"/>
            </a:pPr>
            <a:r>
              <a:rPr lang="en-US" sz="2800" dirty="0" smtClean="0"/>
              <a:t>Select 1</a:t>
            </a:r>
            <a:r>
              <a:rPr lang="en-US" sz="2800" baseline="30000" dirty="0" smtClean="0"/>
              <a:t>st</a:t>
            </a:r>
            <a:r>
              <a:rPr lang="en-US" sz="2800" dirty="0" smtClean="0"/>
              <a:t> item</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9" name="Down Arrow 8"/>
          <p:cNvSpPr/>
          <p:nvPr/>
        </p:nvSpPr>
        <p:spPr>
          <a:xfrm>
            <a:off x="944903" y="3072976"/>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30038" y="5358783"/>
            <a:ext cx="838095" cy="580952"/>
          </a:xfrm>
          <a:prstGeom prst="rect">
            <a:avLst/>
          </a:prstGeom>
        </p:spPr>
      </p:pic>
      <p:sp>
        <p:nvSpPr>
          <p:cNvPr id="13" name="Text Placeholder 5"/>
          <p:cNvSpPr txBox="1">
            <a:spLocks/>
          </p:cNvSpPr>
          <p:nvPr/>
        </p:nvSpPr>
        <p:spPr>
          <a:xfrm>
            <a:off x="3489600" y="5371460"/>
            <a:ext cx="2407792" cy="1007706"/>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Enter Amount in Current field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7" name="AutoShape 2" descr="Image result for picture of tab key"/>
          <p:cNvSpPr>
            <a:spLocks noChangeAspect="1" noChangeArrowheads="1"/>
          </p:cNvSpPr>
          <p:nvPr/>
        </p:nvSpPr>
        <p:spPr bwMode="auto">
          <a:xfrm>
            <a:off x="155575" y="-628993"/>
            <a:ext cx="789328" cy="789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picture of tab 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4"/>
          <a:stretch>
            <a:fillRect/>
          </a:stretch>
        </p:blipFill>
        <p:spPr>
          <a:xfrm>
            <a:off x="6051655" y="5358783"/>
            <a:ext cx="1232031" cy="784817"/>
          </a:xfrm>
          <a:prstGeom prst="rect">
            <a:avLst/>
          </a:prstGeom>
        </p:spPr>
      </p:pic>
      <p:sp>
        <p:nvSpPr>
          <p:cNvPr id="16" name="Text Placeholder 5"/>
          <p:cNvSpPr txBox="1">
            <a:spLocks/>
          </p:cNvSpPr>
          <p:nvPr/>
        </p:nvSpPr>
        <p:spPr>
          <a:xfrm>
            <a:off x="7468596" y="5333462"/>
            <a:ext cx="1789178" cy="1007706"/>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Repeat as Needed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17" name="Text Placeholder 5"/>
          <p:cNvSpPr txBox="1">
            <a:spLocks/>
          </p:cNvSpPr>
          <p:nvPr/>
        </p:nvSpPr>
        <p:spPr>
          <a:xfrm>
            <a:off x="9442684" y="5247338"/>
            <a:ext cx="2005244" cy="10077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Complete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18" name="Down Arrow 17"/>
          <p:cNvSpPr/>
          <p:nvPr/>
        </p:nvSpPr>
        <p:spPr>
          <a:xfrm>
            <a:off x="4732269" y="3436870"/>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ppt_x"/>
                                          </p:val>
                                        </p:tav>
                                        <p:tav tm="100000">
                                          <p:val>
                                            <p:strVal val="#ppt_x"/>
                                          </p:val>
                                        </p:tav>
                                      </p:tavLst>
                                    </p:anim>
                                    <p:anim calcmode="lin" valueType="num">
                                      <p:cBhvr additive="base">
                                        <p:cTn id="14" dur="20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7500"/>
                            </p:stCondLst>
                            <p:childTnLst>
                              <p:par>
                                <p:cTn id="25" presetID="2" presetClass="entr" presetSubtype="4"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ppt_x"/>
                                          </p:val>
                                        </p:tav>
                                        <p:tav tm="100000">
                                          <p:val>
                                            <p:strVal val="#ppt_x"/>
                                          </p:val>
                                        </p:tav>
                                      </p:tavLst>
                                    </p:anim>
                                    <p:anim calcmode="lin" valueType="num">
                                      <p:cBhvr additive="base">
                                        <p:cTn id="28" dur="2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000" fill="hold"/>
                                        <p:tgtEl>
                                          <p:spTgt spid="18"/>
                                        </p:tgtEl>
                                        <p:attrNameLst>
                                          <p:attrName>ppt_x</p:attrName>
                                        </p:attrNameLst>
                                      </p:cBhvr>
                                      <p:tavLst>
                                        <p:tav tm="0">
                                          <p:val>
                                            <p:strVal val="#ppt_x"/>
                                          </p:val>
                                        </p:tav>
                                        <p:tav tm="100000">
                                          <p:val>
                                            <p:strVal val="#ppt_x"/>
                                          </p:val>
                                        </p:tav>
                                      </p:tavLst>
                                    </p:anim>
                                    <p:anim calcmode="lin" valueType="num">
                                      <p:cBhvr additive="base">
                                        <p:cTn id="32" dur="2000" fill="hold"/>
                                        <p:tgtEl>
                                          <p:spTgt spid="18"/>
                                        </p:tgtEl>
                                        <p:attrNameLst>
                                          <p:attrName>ppt_y</p:attrName>
                                        </p:attrNameLst>
                                      </p:cBhvr>
                                      <p:tavLst>
                                        <p:tav tm="0">
                                          <p:val>
                                            <p:strVal val="0-#ppt_h/2"/>
                                          </p:val>
                                        </p:tav>
                                        <p:tav tm="100000">
                                          <p:val>
                                            <p:strVal val="#ppt_y"/>
                                          </p:val>
                                        </p:tav>
                                      </p:tavLst>
                                    </p:anim>
                                  </p:childTnLst>
                                </p:cTn>
                              </p:par>
                            </p:childTnLst>
                          </p:cTn>
                        </p:par>
                        <p:par>
                          <p:cTn id="33" fill="hold">
                            <p:stCondLst>
                              <p:cond delay="10000"/>
                            </p:stCondLst>
                            <p:childTnLst>
                              <p:par>
                                <p:cTn id="34" presetID="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000" fill="hold"/>
                                        <p:tgtEl>
                                          <p:spTgt spid="15"/>
                                        </p:tgtEl>
                                        <p:attrNameLst>
                                          <p:attrName>ppt_x</p:attrName>
                                        </p:attrNameLst>
                                      </p:cBhvr>
                                      <p:tavLst>
                                        <p:tav tm="0">
                                          <p:val>
                                            <p:strVal val="#ppt_x"/>
                                          </p:val>
                                        </p:tav>
                                        <p:tav tm="100000">
                                          <p:val>
                                            <p:strVal val="#ppt_x"/>
                                          </p:val>
                                        </p:tav>
                                      </p:tavLst>
                                    </p:anim>
                                    <p:anim calcmode="lin" valueType="num">
                                      <p:cBhvr additive="base">
                                        <p:cTn id="37" dur="20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12000"/>
                            </p:stCondLst>
                            <p:childTnLst>
                              <p:par>
                                <p:cTn id="39" presetID="2" presetClass="entr" presetSubtype="4" fill="hold" grpId="0" nodeType="afterEffect">
                                  <p:stCondLst>
                                    <p:cond delay="5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000" fill="hold"/>
                                        <p:tgtEl>
                                          <p:spTgt spid="16"/>
                                        </p:tgtEl>
                                        <p:attrNameLst>
                                          <p:attrName>ppt_x</p:attrName>
                                        </p:attrNameLst>
                                      </p:cBhvr>
                                      <p:tavLst>
                                        <p:tav tm="0">
                                          <p:val>
                                            <p:strVal val="#ppt_x"/>
                                          </p:val>
                                        </p:tav>
                                        <p:tav tm="100000">
                                          <p:val>
                                            <p:strVal val="#ppt_x"/>
                                          </p:val>
                                        </p:tav>
                                      </p:tavLst>
                                    </p:anim>
                                    <p:anim calcmode="lin" valueType="num">
                                      <p:cBhvr additive="base">
                                        <p:cTn id="42" dur="20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14500"/>
                            </p:stCondLst>
                            <p:childTnLst>
                              <p:par>
                                <p:cTn id="44" presetID="2" presetClass="entr" presetSubtype="4" fill="hold" grpId="0" nodeType="afterEffect">
                                  <p:stCondLst>
                                    <p:cond delay="5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000" fill="hold"/>
                                        <p:tgtEl>
                                          <p:spTgt spid="17"/>
                                        </p:tgtEl>
                                        <p:attrNameLst>
                                          <p:attrName>ppt_x</p:attrName>
                                        </p:attrNameLst>
                                      </p:cBhvr>
                                      <p:tavLst>
                                        <p:tav tm="0">
                                          <p:val>
                                            <p:strVal val="#ppt_x"/>
                                          </p:val>
                                        </p:tav>
                                        <p:tav tm="100000">
                                          <p:val>
                                            <p:strVal val="#ppt_x"/>
                                          </p:val>
                                        </p:tav>
                                      </p:tavLst>
                                    </p:anim>
                                    <p:anim calcmode="lin" valueType="num">
                                      <p:cBhvr additive="base">
                                        <p:cTn id="47"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3" grpId="0"/>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p:txBody>
          <a:bodyPr>
            <a:normAutofit/>
          </a:bodyPr>
          <a:lstStyle/>
          <a:p>
            <a:r>
              <a:rPr lang="en-US" sz="3600" dirty="0" smtClean="0"/>
              <a:t>Easy…..</a:t>
            </a:r>
            <a:r>
              <a:rPr lang="en-US" sz="3600" dirty="0" err="1" smtClean="0"/>
              <a:t>Peasy</a:t>
            </a:r>
            <a:r>
              <a:rPr lang="en-US" sz="3600" dirty="0" smtClean="0"/>
              <a:t>?!</a:t>
            </a:r>
            <a:endParaRPr lang="en-US" sz="3600" dirty="0"/>
          </a:p>
        </p:txBody>
      </p:sp>
      <p:pic>
        <p:nvPicPr>
          <p:cNvPr id="4098" name="Picture 2" descr="Magic Cube Patience Tricky Hobby Skill P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899" y="2517279"/>
            <a:ext cx="62484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7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2000" fill="hold"/>
                                        <p:tgtEl>
                                          <p:spTgt spid="4098"/>
                                        </p:tgtEl>
                                        <p:attrNameLst>
                                          <p:attrName>ppt_w</p:attrName>
                                        </p:attrNameLst>
                                      </p:cBhvr>
                                      <p:tavLst>
                                        <p:tav tm="0">
                                          <p:val>
                                            <p:fltVal val="0"/>
                                          </p:val>
                                        </p:tav>
                                        <p:tav tm="100000">
                                          <p:val>
                                            <p:strVal val="#ppt_w"/>
                                          </p:val>
                                        </p:tav>
                                      </p:tavLst>
                                    </p:anim>
                                    <p:anim calcmode="lin" valueType="num">
                                      <p:cBhvr>
                                        <p:cTn id="14" dur="2000" fill="hold"/>
                                        <p:tgtEl>
                                          <p:spTgt spid="4098"/>
                                        </p:tgtEl>
                                        <p:attrNameLst>
                                          <p:attrName>ppt_h</p:attrName>
                                        </p:attrNameLst>
                                      </p:cBhvr>
                                      <p:tavLst>
                                        <p:tav tm="0">
                                          <p:val>
                                            <p:fltVal val="0"/>
                                          </p:val>
                                        </p:tav>
                                        <p:tav tm="100000">
                                          <p:val>
                                            <p:strVal val="#ppt_h"/>
                                          </p:val>
                                        </p:tav>
                                      </p:tavLst>
                                    </p:anim>
                                    <p:anim calcmode="lin" valueType="num">
                                      <p:cBhvr>
                                        <p:cTn id="15" dur="2000" fill="hold"/>
                                        <p:tgtEl>
                                          <p:spTgt spid="4098"/>
                                        </p:tgtEl>
                                        <p:attrNameLst>
                                          <p:attrName>style.rotation</p:attrName>
                                        </p:attrNameLst>
                                      </p:cBhvr>
                                      <p:tavLst>
                                        <p:tav tm="0">
                                          <p:val>
                                            <p:fltVal val="90"/>
                                          </p:val>
                                        </p:tav>
                                        <p:tav tm="100000">
                                          <p:val>
                                            <p:fltVal val="0"/>
                                          </p:val>
                                        </p:tav>
                                      </p:tavLst>
                                    </p:anim>
                                    <p:animEffect transition="in" filter="fade">
                                      <p:cBhvr>
                                        <p:cTn id="16"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3" y="2336873"/>
            <a:ext cx="4770218" cy="3599315"/>
          </a:xfrm>
        </p:spPr>
        <p:txBody>
          <a:bodyPr anchor="t"/>
          <a:lstStyle/>
          <a:p>
            <a:pPr marL="285750" indent="-285750">
              <a:buFont typeface="Arial" panose="020B0604020202020204" pitchFamily="34" charset="0"/>
              <a:buChar char="•"/>
            </a:pPr>
            <a:r>
              <a:rPr lang="en-US" sz="2800" dirty="0"/>
              <a:t>Tools Menu</a:t>
            </a:r>
          </a:p>
          <a:p>
            <a:pPr marL="285750" indent="-285750">
              <a:buFont typeface="Arial" panose="020B0604020202020204" pitchFamily="34" charset="0"/>
              <a:buChar char="•"/>
            </a:pPr>
            <a:r>
              <a:rPr lang="en-US" sz="2800" dirty="0"/>
              <a:t>What type of receiving?</a:t>
            </a:r>
          </a:p>
          <a:p>
            <a:pPr marL="742950" lvl="1" indent="-285750">
              <a:buFont typeface="Arial" panose="020B0604020202020204" pitchFamily="34" charset="0"/>
              <a:buChar char="•"/>
            </a:pPr>
            <a:r>
              <a:rPr lang="en-US" sz="2800" dirty="0" smtClean="0"/>
              <a:t>Standing </a:t>
            </a:r>
            <a:r>
              <a:rPr lang="en-US" sz="2800" dirty="0"/>
              <a:t>Orders</a:t>
            </a:r>
          </a:p>
          <a:p>
            <a:pPr marL="1200150" lvl="2" indent="-285750">
              <a:buFont typeface="Arial" panose="020B0604020202020204" pitchFamily="34" charset="0"/>
              <a:buChar char="•"/>
            </a:pPr>
            <a:r>
              <a:rPr lang="en-US" sz="2800" dirty="0"/>
              <a:t>Select PO Items</a:t>
            </a:r>
          </a:p>
          <a:p>
            <a:endParaRPr lang="en-US" dirty="0"/>
          </a:p>
        </p:txBody>
      </p:sp>
      <p:pic>
        <p:nvPicPr>
          <p:cNvPr id="5" name="Picture 4"/>
          <p:cNvPicPr>
            <a:picLocks noChangeAspect="1"/>
          </p:cNvPicPr>
          <p:nvPr/>
        </p:nvPicPr>
        <p:blipFill>
          <a:blip r:embed="rId2"/>
          <a:stretch>
            <a:fillRect/>
          </a:stretch>
        </p:blipFill>
        <p:spPr>
          <a:xfrm>
            <a:off x="6711199" y="2080726"/>
            <a:ext cx="2268561" cy="4345021"/>
          </a:xfrm>
          <a:prstGeom prst="rect">
            <a:avLst/>
          </a:prstGeom>
        </p:spPr>
      </p:pic>
      <p:sp>
        <p:nvSpPr>
          <p:cNvPr id="6" name="Left Arrow 5"/>
          <p:cNvSpPr/>
          <p:nvPr/>
        </p:nvSpPr>
        <p:spPr>
          <a:xfrm>
            <a:off x="8979760" y="6031943"/>
            <a:ext cx="961053" cy="393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nodeType="afterEffect">
                                  <p:stCondLst>
                                    <p:cond delay="5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500"/>
                            </p:stCondLst>
                            <p:childTnLst>
                              <p:par>
                                <p:cTn id="21" presetID="31"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2000"/>
                                        <p:tgtEl>
                                          <p:spTgt spid="4">
                                            <p:txEl>
                                              <p:pRg st="2" end="2"/>
                                            </p:txEl>
                                          </p:spTgt>
                                        </p:tgtEl>
                                      </p:cBhvr>
                                    </p:animEffect>
                                  </p:childTnLst>
                                </p:cTn>
                              </p:par>
                            </p:childTnLst>
                          </p:cTn>
                        </p:par>
                        <p:par>
                          <p:cTn id="27" fill="hold">
                            <p:stCondLst>
                              <p:cond delay="9500"/>
                            </p:stCondLst>
                            <p:childTnLst>
                              <p:par>
                                <p:cTn id="28" presetID="31"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2000"/>
                                        <p:tgtEl>
                                          <p:spTgt spid="4">
                                            <p:txEl>
                                              <p:pRg st="3" end="3"/>
                                            </p:txEl>
                                          </p:spTgt>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000" fill="hold"/>
                                        <p:tgtEl>
                                          <p:spTgt spid="6"/>
                                        </p:tgtEl>
                                        <p:attrNameLst>
                                          <p:attrName>ppt_x</p:attrName>
                                        </p:attrNameLst>
                                      </p:cBhvr>
                                      <p:tavLst>
                                        <p:tav tm="0">
                                          <p:val>
                                            <p:strVal val="1+#ppt_w/2"/>
                                          </p:val>
                                        </p:tav>
                                        <p:tav tm="100000">
                                          <p:val>
                                            <p:strVal val="#ppt_x"/>
                                          </p:val>
                                        </p:tav>
                                      </p:tavLst>
                                    </p:anim>
                                    <p:anim calcmode="lin" valueType="num">
                                      <p:cBhvr additive="base">
                                        <p:cTn id="37"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307975" y="2194560"/>
            <a:ext cx="11428299" cy="2713623"/>
          </a:xfrm>
          <a:prstGeom prst="rect">
            <a:avLst/>
          </a:prstGeom>
        </p:spPr>
      </p:pic>
      <p:sp>
        <p:nvSpPr>
          <p:cNvPr id="2" name="Title 1"/>
          <p:cNvSpPr>
            <a:spLocks noGrp="1"/>
          </p:cNvSpPr>
          <p:nvPr>
            <p:ph type="title"/>
          </p:nvPr>
        </p:nvSpPr>
        <p:spPr/>
        <p:txBody>
          <a:bodyPr/>
          <a:lstStyle/>
          <a:p>
            <a:r>
              <a:rPr lang="en-US" dirty="0"/>
              <a:t>Banner 9 Admin </a:t>
            </a:r>
            <a:r>
              <a:rPr lang="en-US" dirty="0" smtClean="0"/>
              <a:t>Pages </a:t>
            </a:r>
            <a:r>
              <a:rPr lang="en-US" dirty="0"/>
              <a:t>-- Receiving</a:t>
            </a:r>
          </a:p>
        </p:txBody>
      </p:sp>
      <p:sp>
        <p:nvSpPr>
          <p:cNvPr id="13" name="Text Placeholder 5"/>
          <p:cNvSpPr txBox="1">
            <a:spLocks/>
          </p:cNvSpPr>
          <p:nvPr/>
        </p:nvSpPr>
        <p:spPr>
          <a:xfrm>
            <a:off x="944903" y="5135894"/>
            <a:ext cx="2407792" cy="152488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Same as Partial Regular EXCEPT…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7" name="AutoShape 2" descr="Image result for picture of tab key"/>
          <p:cNvSpPr>
            <a:spLocks noChangeAspect="1" noChangeArrowheads="1"/>
          </p:cNvSpPr>
          <p:nvPr/>
        </p:nvSpPr>
        <p:spPr bwMode="auto">
          <a:xfrm>
            <a:off x="155575" y="-628993"/>
            <a:ext cx="789328" cy="789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picture of tab 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stretch>
            <a:fillRect/>
          </a:stretch>
        </p:blipFill>
        <p:spPr>
          <a:xfrm>
            <a:off x="7312084" y="5135894"/>
            <a:ext cx="1232031" cy="784817"/>
          </a:xfrm>
          <a:prstGeom prst="rect">
            <a:avLst/>
          </a:prstGeom>
        </p:spPr>
      </p:pic>
      <p:sp>
        <p:nvSpPr>
          <p:cNvPr id="17" name="Text Placeholder 5"/>
          <p:cNvSpPr txBox="1">
            <a:spLocks/>
          </p:cNvSpPr>
          <p:nvPr/>
        </p:nvSpPr>
        <p:spPr>
          <a:xfrm>
            <a:off x="9442684" y="5135893"/>
            <a:ext cx="2166609" cy="13007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Complete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19" name="Text Placeholder 5"/>
          <p:cNvSpPr txBox="1">
            <a:spLocks/>
          </p:cNvSpPr>
          <p:nvPr/>
        </p:nvSpPr>
        <p:spPr>
          <a:xfrm>
            <a:off x="4067699" y="5135894"/>
            <a:ext cx="2407792" cy="1524882"/>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Enter DOLLAR Amount in Current field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10" name="Down Arrow 9"/>
          <p:cNvSpPr/>
          <p:nvPr/>
        </p:nvSpPr>
        <p:spPr>
          <a:xfrm>
            <a:off x="5072928" y="3140600"/>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2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fill="hold"/>
                                        <p:tgtEl>
                                          <p:spTgt spid="13"/>
                                        </p:tgtEl>
                                        <p:attrNameLst>
                                          <p:attrName>ppt_x</p:attrName>
                                        </p:attrNameLst>
                                      </p:cBhvr>
                                      <p:tavLst>
                                        <p:tav tm="0">
                                          <p:val>
                                            <p:strVal val="#ppt_x"/>
                                          </p:val>
                                        </p:tav>
                                        <p:tav tm="100000">
                                          <p:val>
                                            <p:strVal val="#ppt_x"/>
                                          </p:val>
                                        </p:tav>
                                      </p:tavLst>
                                    </p:anim>
                                    <p:anim calcmode="lin" valueType="num">
                                      <p:cBhvr additive="base">
                                        <p:cTn id="14" dur="20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grpId="0" nodeType="after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2000" fill="hold"/>
                                        <p:tgtEl>
                                          <p:spTgt spid="19"/>
                                        </p:tgtEl>
                                        <p:attrNameLst>
                                          <p:attrName>ppt_x</p:attrName>
                                        </p:attrNameLst>
                                      </p:cBhvr>
                                      <p:tavLst>
                                        <p:tav tm="0">
                                          <p:val>
                                            <p:strVal val="#ppt_x"/>
                                          </p:val>
                                        </p:tav>
                                        <p:tav tm="100000">
                                          <p:val>
                                            <p:strVal val="#ppt_x"/>
                                          </p:val>
                                        </p:tav>
                                      </p:tavLst>
                                    </p:anim>
                                    <p:anim calcmode="lin" valueType="num">
                                      <p:cBhvr additive="base">
                                        <p:cTn id="19" dur="20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ppt_x"/>
                                          </p:val>
                                        </p:tav>
                                        <p:tav tm="100000">
                                          <p:val>
                                            <p:strVal val="#ppt_x"/>
                                          </p:val>
                                        </p:tav>
                                      </p:tavLst>
                                    </p:anim>
                                    <p:anim calcmode="lin" valueType="num">
                                      <p:cBhvr additive="base">
                                        <p:cTn id="23" dur="20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7500"/>
                            </p:stCondLst>
                            <p:childTnLst>
                              <p:par>
                                <p:cTn id="25" presetID="2" presetClass="entr" presetSubtype="4" fill="hold" nodeType="after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5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ppt_x"/>
                                          </p:val>
                                        </p:tav>
                                        <p:tav tm="100000">
                                          <p:val>
                                            <p:strVal val="#ppt_x"/>
                                          </p:val>
                                        </p:tav>
                                      </p:tavLst>
                                    </p:anim>
                                    <p:anim calcmode="lin" valueType="num">
                                      <p:cBhvr additive="base">
                                        <p:cTn id="33"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2" y="2336873"/>
            <a:ext cx="5729443" cy="3599315"/>
          </a:xfrm>
        </p:spPr>
        <p:txBody>
          <a:bodyPr>
            <a:normAutofit/>
          </a:bodyPr>
          <a:lstStyle/>
          <a:p>
            <a:r>
              <a:rPr lang="en-US" sz="2800" dirty="0" smtClean="0"/>
              <a:t>REGULAR VS STANDING ORDERS</a:t>
            </a:r>
          </a:p>
          <a:p>
            <a:pPr marL="342900" indent="-342900">
              <a:buFont typeface="Arial" panose="020B0604020202020204" pitchFamily="34" charset="0"/>
              <a:buChar char="•"/>
            </a:pPr>
            <a:r>
              <a:rPr lang="en-US" sz="2800" dirty="0" smtClean="0"/>
              <a:t>3-way Match vs Workflow</a:t>
            </a:r>
            <a:endParaRPr lang="en-US" sz="2800" dirty="0"/>
          </a:p>
        </p:txBody>
      </p:sp>
      <p:pic>
        <p:nvPicPr>
          <p:cNvPr id="1026" name="Picture 2" descr="Image result for free picture of 3 way m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035" y="2818558"/>
            <a:ext cx="3709424" cy="243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2000"/>
                                        <p:tgtEl>
                                          <p:spTgt spid="4">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2000" fill="hold"/>
                                        <p:tgtEl>
                                          <p:spTgt spid="1026"/>
                                        </p:tgtEl>
                                        <p:attrNameLst>
                                          <p:attrName>ppt_w</p:attrName>
                                        </p:attrNameLst>
                                      </p:cBhvr>
                                      <p:tavLst>
                                        <p:tav tm="0">
                                          <p:val>
                                            <p:fltVal val="0"/>
                                          </p:val>
                                        </p:tav>
                                        <p:tav tm="100000">
                                          <p:val>
                                            <p:strVal val="#ppt_w"/>
                                          </p:val>
                                        </p:tav>
                                      </p:tavLst>
                                    </p:anim>
                                    <p:anim calcmode="lin" valueType="num">
                                      <p:cBhvr>
                                        <p:cTn id="21" dur="2000" fill="hold"/>
                                        <p:tgtEl>
                                          <p:spTgt spid="1026"/>
                                        </p:tgtEl>
                                        <p:attrNameLst>
                                          <p:attrName>ppt_h</p:attrName>
                                        </p:attrNameLst>
                                      </p:cBhvr>
                                      <p:tavLst>
                                        <p:tav tm="0">
                                          <p:val>
                                            <p:fltVal val="0"/>
                                          </p:val>
                                        </p:tav>
                                        <p:tav tm="100000">
                                          <p:val>
                                            <p:strVal val="#ppt_h"/>
                                          </p:val>
                                        </p:tav>
                                      </p:tavLst>
                                    </p:anim>
                                    <p:anim calcmode="lin" valueType="num">
                                      <p:cBhvr>
                                        <p:cTn id="22" dur="2000" fill="hold"/>
                                        <p:tgtEl>
                                          <p:spTgt spid="1026"/>
                                        </p:tgtEl>
                                        <p:attrNameLst>
                                          <p:attrName>style.rotation</p:attrName>
                                        </p:attrNameLst>
                                      </p:cBhvr>
                                      <p:tavLst>
                                        <p:tav tm="0">
                                          <p:val>
                                            <p:fltVal val="90"/>
                                          </p:val>
                                        </p:tav>
                                        <p:tav tm="100000">
                                          <p:val>
                                            <p:fltVal val="0"/>
                                          </p:val>
                                        </p:tav>
                                      </p:tavLst>
                                    </p:anim>
                                    <p:animEffect transition="in" filter="fade">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p:txBody>
          <a:bodyPr>
            <a:normAutofit/>
          </a:bodyPr>
          <a:lstStyle/>
          <a:p>
            <a:r>
              <a:rPr lang="en-US" sz="3600" dirty="0" smtClean="0"/>
              <a:t>INCOMPLETE RECEIVING</a:t>
            </a:r>
            <a:endParaRPr lang="en-US" sz="3600" dirty="0"/>
          </a:p>
        </p:txBody>
      </p:sp>
      <p:pic>
        <p:nvPicPr>
          <p:cNvPr id="2050" name="Picture 2" descr="Image result for free picture of incomp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962" y="2736663"/>
            <a:ext cx="3980124" cy="303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2000" fill="hold"/>
                                        <p:tgtEl>
                                          <p:spTgt spid="2050"/>
                                        </p:tgtEl>
                                        <p:attrNameLst>
                                          <p:attrName>ppt_w</p:attrName>
                                        </p:attrNameLst>
                                      </p:cBhvr>
                                      <p:tavLst>
                                        <p:tav tm="0">
                                          <p:val>
                                            <p:fltVal val="0"/>
                                          </p:val>
                                        </p:tav>
                                        <p:tav tm="100000">
                                          <p:val>
                                            <p:strVal val="#ppt_w"/>
                                          </p:val>
                                        </p:tav>
                                      </p:tavLst>
                                    </p:anim>
                                    <p:anim calcmode="lin" valueType="num">
                                      <p:cBhvr>
                                        <p:cTn id="14" dur="2000" fill="hold"/>
                                        <p:tgtEl>
                                          <p:spTgt spid="2050"/>
                                        </p:tgtEl>
                                        <p:attrNameLst>
                                          <p:attrName>ppt_h</p:attrName>
                                        </p:attrNameLst>
                                      </p:cBhvr>
                                      <p:tavLst>
                                        <p:tav tm="0">
                                          <p:val>
                                            <p:fltVal val="0"/>
                                          </p:val>
                                        </p:tav>
                                        <p:tav tm="100000">
                                          <p:val>
                                            <p:strVal val="#ppt_h"/>
                                          </p:val>
                                        </p:tav>
                                      </p:tavLst>
                                    </p:anim>
                                    <p:anim calcmode="lin" valueType="num">
                                      <p:cBhvr>
                                        <p:cTn id="15" dur="2000" fill="hold"/>
                                        <p:tgtEl>
                                          <p:spTgt spid="2050"/>
                                        </p:tgtEl>
                                        <p:attrNameLst>
                                          <p:attrName>style.rotation</p:attrName>
                                        </p:attrNameLst>
                                      </p:cBhvr>
                                      <p:tavLst>
                                        <p:tav tm="0">
                                          <p:val>
                                            <p:fltVal val="90"/>
                                          </p:val>
                                        </p:tav>
                                        <p:tav tm="100000">
                                          <p:val>
                                            <p:fltVal val="0"/>
                                          </p:val>
                                        </p:tav>
                                      </p:tavLst>
                                    </p:anim>
                                    <p:animEffect transition="in" filter="fade">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pic>
        <p:nvPicPr>
          <p:cNvPr id="5" name="Picture 4"/>
          <p:cNvPicPr>
            <a:picLocks noChangeAspect="1"/>
          </p:cNvPicPr>
          <p:nvPr/>
        </p:nvPicPr>
        <p:blipFill>
          <a:blip r:embed="rId2"/>
          <a:stretch>
            <a:fillRect/>
          </a:stretch>
        </p:blipFill>
        <p:spPr>
          <a:xfrm>
            <a:off x="98611" y="2222296"/>
            <a:ext cx="11827507" cy="930669"/>
          </a:xfrm>
          <a:prstGeom prst="rect">
            <a:avLst/>
          </a:prstGeom>
        </p:spPr>
      </p:pic>
      <p:sp>
        <p:nvSpPr>
          <p:cNvPr id="6" name="Text Placeholder 5"/>
          <p:cNvSpPr txBox="1">
            <a:spLocks/>
          </p:cNvSpPr>
          <p:nvPr/>
        </p:nvSpPr>
        <p:spPr>
          <a:xfrm>
            <a:off x="1070409" y="5117082"/>
            <a:ext cx="2407792" cy="117614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Go to FPARCVD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7" name="Text Placeholder 5"/>
          <p:cNvSpPr txBox="1">
            <a:spLocks/>
          </p:cNvSpPr>
          <p:nvPr/>
        </p:nvSpPr>
        <p:spPr>
          <a:xfrm>
            <a:off x="4204722" y="5117082"/>
            <a:ext cx="2407792" cy="10775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Enter Y Number</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8" name="Text Placeholder 5"/>
          <p:cNvSpPr txBox="1">
            <a:spLocks/>
          </p:cNvSpPr>
          <p:nvPr/>
        </p:nvSpPr>
        <p:spPr>
          <a:xfrm>
            <a:off x="7464542" y="5117082"/>
            <a:ext cx="2647646" cy="10775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3000" dirty="0" smtClean="0"/>
              <a:t>Complete or Delete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10" name="Picture 9"/>
          <p:cNvPicPr>
            <a:picLocks noChangeAspect="1"/>
          </p:cNvPicPr>
          <p:nvPr/>
        </p:nvPicPr>
        <p:blipFill>
          <a:blip r:embed="rId3"/>
          <a:stretch>
            <a:fillRect/>
          </a:stretch>
        </p:blipFill>
        <p:spPr>
          <a:xfrm>
            <a:off x="98611" y="3541095"/>
            <a:ext cx="11827507" cy="752058"/>
          </a:xfrm>
          <a:prstGeom prst="rect">
            <a:avLst/>
          </a:prstGeom>
        </p:spPr>
      </p:pic>
      <p:sp>
        <p:nvSpPr>
          <p:cNvPr id="11" name="Down Arrow 10"/>
          <p:cNvSpPr/>
          <p:nvPr/>
        </p:nvSpPr>
        <p:spPr>
          <a:xfrm>
            <a:off x="949162" y="1697389"/>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949163" y="2983136"/>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0675869" y="2813307"/>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5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ppt_x"/>
                                          </p:val>
                                        </p:tav>
                                        <p:tav tm="100000">
                                          <p:val>
                                            <p:strVal val="#ppt_x"/>
                                          </p:val>
                                        </p:tav>
                                      </p:tavLst>
                                    </p:anim>
                                    <p:anim calcmode="lin" valueType="num">
                                      <p:cBhvr additive="base">
                                        <p:cTn id="22" dur="2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7000"/>
                            </p:stCondLst>
                            <p:childTnLst>
                              <p:par>
                                <p:cTn id="24" presetID="2" presetClass="entr" presetSubtype="4" fill="hold" grpId="0" nodeType="after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9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2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1500"/>
                            </p:stCondLst>
                            <p:childTnLst>
                              <p:par>
                                <p:cTn id="35" presetID="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ppt_x"/>
                                          </p:val>
                                        </p:tav>
                                        <p:tav tm="100000">
                                          <p:val>
                                            <p:strVal val="#ppt_x"/>
                                          </p:val>
                                        </p:tav>
                                      </p:tavLst>
                                    </p:anim>
                                    <p:anim calcmode="lin" valueType="num">
                                      <p:cBhvr additive="base">
                                        <p:cTn id="42"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2" y="2336873"/>
            <a:ext cx="10193865" cy="3599315"/>
          </a:xfrm>
        </p:spPr>
        <p:txBody>
          <a:bodyPr>
            <a:normAutofit/>
          </a:bodyPr>
          <a:lstStyle/>
          <a:p>
            <a:r>
              <a:rPr lang="en-US" sz="3600" dirty="0"/>
              <a:t>Can Purchasing </a:t>
            </a:r>
            <a:r>
              <a:rPr lang="en-US" sz="3600" dirty="0" smtClean="0"/>
              <a:t>or Accounts Payable delete </a:t>
            </a:r>
            <a:r>
              <a:rPr lang="en-US" sz="3600" dirty="0"/>
              <a:t>a completed </a:t>
            </a:r>
            <a:r>
              <a:rPr lang="en-US" sz="3600" dirty="0" smtClean="0"/>
              <a:t>receiving?</a:t>
            </a:r>
            <a:endParaRPr lang="en-US" sz="3600" dirty="0"/>
          </a:p>
        </p:txBody>
      </p:sp>
    </p:spTree>
    <p:extLst>
      <p:ext uri="{BB962C8B-B14F-4D97-AF65-F5344CB8AC3E}">
        <p14:creationId xmlns:p14="http://schemas.microsoft.com/office/powerpoint/2010/main" val="70234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3" y="2336873"/>
            <a:ext cx="5702548" cy="3599315"/>
          </a:xfrm>
        </p:spPr>
        <p:txBody>
          <a:bodyPr>
            <a:normAutofit/>
          </a:bodyPr>
          <a:lstStyle/>
          <a:p>
            <a:r>
              <a:rPr lang="en-US" sz="3600" dirty="0" smtClean="0"/>
              <a:t>FOIDOCH IS YOUR FRIEND!!</a:t>
            </a:r>
            <a:endParaRPr lang="en-US" sz="3600" dirty="0"/>
          </a:p>
        </p:txBody>
      </p:sp>
      <p:pic>
        <p:nvPicPr>
          <p:cNvPr id="3074" name="Picture 2" descr="Image result for free picture of FRI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898" y="2446525"/>
            <a:ext cx="3810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2000" fill="hold"/>
                                        <p:tgtEl>
                                          <p:spTgt spid="3074"/>
                                        </p:tgtEl>
                                        <p:attrNameLst>
                                          <p:attrName>ppt_w</p:attrName>
                                        </p:attrNameLst>
                                      </p:cBhvr>
                                      <p:tavLst>
                                        <p:tav tm="0">
                                          <p:val>
                                            <p:fltVal val="0"/>
                                          </p:val>
                                        </p:tav>
                                        <p:tav tm="100000">
                                          <p:val>
                                            <p:strVal val="#ppt_w"/>
                                          </p:val>
                                        </p:tav>
                                      </p:tavLst>
                                    </p:anim>
                                    <p:anim calcmode="lin" valueType="num">
                                      <p:cBhvr>
                                        <p:cTn id="14" dur="2000" fill="hold"/>
                                        <p:tgtEl>
                                          <p:spTgt spid="3074"/>
                                        </p:tgtEl>
                                        <p:attrNameLst>
                                          <p:attrName>ppt_h</p:attrName>
                                        </p:attrNameLst>
                                      </p:cBhvr>
                                      <p:tavLst>
                                        <p:tav tm="0">
                                          <p:val>
                                            <p:fltVal val="0"/>
                                          </p:val>
                                        </p:tav>
                                        <p:tav tm="100000">
                                          <p:val>
                                            <p:strVal val="#ppt_h"/>
                                          </p:val>
                                        </p:tav>
                                      </p:tavLst>
                                    </p:anim>
                                    <p:anim calcmode="lin" valueType="num">
                                      <p:cBhvr>
                                        <p:cTn id="15" dur="2000" fill="hold"/>
                                        <p:tgtEl>
                                          <p:spTgt spid="3074"/>
                                        </p:tgtEl>
                                        <p:attrNameLst>
                                          <p:attrName>style.rotation</p:attrName>
                                        </p:attrNameLst>
                                      </p:cBhvr>
                                      <p:tavLst>
                                        <p:tav tm="0">
                                          <p:val>
                                            <p:fltVal val="90"/>
                                          </p:val>
                                        </p:tav>
                                        <p:tav tm="100000">
                                          <p:val>
                                            <p:fltVal val="0"/>
                                          </p:val>
                                        </p:tav>
                                      </p:tavLst>
                                    </p:anim>
                                    <p:animEffect transition="in" filter="fade">
                                      <p:cBhvr>
                                        <p:cTn id="1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 Already?</a:t>
            </a:r>
            <a:endParaRPr lang="en-US" dirty="0"/>
          </a:p>
        </p:txBody>
      </p:sp>
      <p:sp>
        <p:nvSpPr>
          <p:cNvPr id="6" name="Text Placeholder 5"/>
          <p:cNvSpPr>
            <a:spLocks noGrp="1"/>
          </p:cNvSpPr>
          <p:nvPr>
            <p:ph type="body" idx="1"/>
          </p:nvPr>
        </p:nvSpPr>
        <p:spPr>
          <a:xfrm>
            <a:off x="680322" y="4247802"/>
            <a:ext cx="9613860" cy="1704017"/>
          </a:xfrm>
        </p:spPr>
        <p:txBody>
          <a:bodyPr/>
          <a:lstStyle/>
          <a:p>
            <a:r>
              <a:rPr lang="en-US" dirty="0"/>
              <a:t>Respond at PollEv.com/jennifersava139 or</a:t>
            </a:r>
            <a:br>
              <a:rPr lang="en-US" dirty="0"/>
            </a:br>
            <a:r>
              <a:rPr lang="en-US" dirty="0"/>
              <a:t>TEXT JENNIFERSAVA139 to 22333 to join</a:t>
            </a:r>
          </a:p>
          <a:p>
            <a:r>
              <a:rPr lang="en-US" dirty="0"/>
              <a:t>A, B or C to Respond</a:t>
            </a:r>
          </a:p>
        </p:txBody>
      </p:sp>
    </p:spTree>
    <p:extLst>
      <p:ext uri="{BB962C8B-B14F-4D97-AF65-F5344CB8AC3E}">
        <p14:creationId xmlns:p14="http://schemas.microsoft.com/office/powerpoint/2010/main" val="3725529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751045" y="4939097"/>
            <a:ext cx="2009089" cy="1703750"/>
          </a:xfrm>
        </p:spPr>
        <p:txBody>
          <a:bodyPr>
            <a:normAutofit/>
          </a:bodyPr>
          <a:lstStyle/>
          <a:p>
            <a:r>
              <a:rPr lang="en-US" sz="2800" dirty="0" smtClean="0"/>
              <a:t>Document History</a:t>
            </a:r>
            <a:endParaRPr lang="en-US" sz="2800" dirty="0"/>
          </a:p>
        </p:txBody>
      </p:sp>
      <p:pic>
        <p:nvPicPr>
          <p:cNvPr id="5" name="Picture 4"/>
          <p:cNvPicPr>
            <a:picLocks noChangeAspect="1"/>
          </p:cNvPicPr>
          <p:nvPr/>
        </p:nvPicPr>
        <p:blipFill>
          <a:blip r:embed="rId2"/>
          <a:stretch>
            <a:fillRect/>
          </a:stretch>
        </p:blipFill>
        <p:spPr>
          <a:xfrm>
            <a:off x="440028" y="2215008"/>
            <a:ext cx="11249948" cy="2343247"/>
          </a:xfrm>
          <a:prstGeom prst="rect">
            <a:avLst/>
          </a:prstGeom>
        </p:spPr>
      </p:pic>
      <p:sp>
        <p:nvSpPr>
          <p:cNvPr id="6" name="Text Placeholder 3"/>
          <p:cNvSpPr txBox="1">
            <a:spLocks/>
          </p:cNvSpPr>
          <p:nvPr/>
        </p:nvSpPr>
        <p:spPr>
          <a:xfrm>
            <a:off x="3195302" y="5109883"/>
            <a:ext cx="2869700" cy="160468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Requisition, PO, Invoice, Check, Receiving</a:t>
            </a:r>
            <a:endParaRPr lang="en-US" sz="2800" dirty="0"/>
          </a:p>
        </p:txBody>
      </p:sp>
      <p:sp>
        <p:nvSpPr>
          <p:cNvPr id="7" name="Text Placeholder 3"/>
          <p:cNvSpPr txBox="1">
            <a:spLocks/>
          </p:cNvSpPr>
          <p:nvPr/>
        </p:nvSpPr>
        <p:spPr>
          <a:xfrm>
            <a:off x="6176682" y="4939097"/>
            <a:ext cx="2009089" cy="15334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Check the Status</a:t>
            </a:r>
            <a:endParaRPr lang="en-US" sz="2800" dirty="0"/>
          </a:p>
        </p:txBody>
      </p:sp>
      <p:sp>
        <p:nvSpPr>
          <p:cNvPr id="8" name="Text Placeholder 3"/>
          <p:cNvSpPr txBox="1">
            <a:spLocks/>
          </p:cNvSpPr>
          <p:nvPr/>
        </p:nvSpPr>
        <p:spPr>
          <a:xfrm>
            <a:off x="8704730" y="4939097"/>
            <a:ext cx="2429436" cy="16051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Drill Down for More Info</a:t>
            </a:r>
            <a:endParaRPr lang="en-US" sz="2800" dirty="0"/>
          </a:p>
        </p:txBody>
      </p:sp>
      <p:sp>
        <p:nvSpPr>
          <p:cNvPr id="9" name="Down Arrow 8"/>
          <p:cNvSpPr/>
          <p:nvPr/>
        </p:nvSpPr>
        <p:spPr>
          <a:xfrm>
            <a:off x="440028" y="2115940"/>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704504" y="2053187"/>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9503730" y="2215008"/>
            <a:ext cx="2828571" cy="2733333"/>
          </a:xfrm>
          <a:prstGeom prst="rect">
            <a:avLst/>
          </a:prstGeom>
        </p:spPr>
      </p:pic>
      <p:sp>
        <p:nvSpPr>
          <p:cNvPr id="12" name="Down Arrow 11"/>
          <p:cNvSpPr/>
          <p:nvPr/>
        </p:nvSpPr>
        <p:spPr>
          <a:xfrm>
            <a:off x="10855759" y="1461028"/>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5400000">
            <a:off x="11498425" y="3101240"/>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1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5000"/>
                            </p:stCondLst>
                            <p:childTnLst>
                              <p:par>
                                <p:cTn id="24" presetID="2" presetClass="entr" presetSubtype="4" fill="hold" grpId="0" nodeType="afterEffect">
                                  <p:stCondLst>
                                    <p:cond delay="5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ppt_x"/>
                                          </p:val>
                                        </p:tav>
                                        <p:tav tm="100000">
                                          <p:val>
                                            <p:strVal val="#ppt_x"/>
                                          </p:val>
                                        </p:tav>
                                      </p:tavLst>
                                    </p:anim>
                                    <p:anim calcmode="lin" valueType="num">
                                      <p:cBhvr additive="base">
                                        <p:cTn id="27" dur="20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ppt_x"/>
                                          </p:val>
                                        </p:tav>
                                        <p:tav tm="100000">
                                          <p:val>
                                            <p:strVal val="#ppt_x"/>
                                          </p:val>
                                        </p:tav>
                                      </p:tavLst>
                                    </p:anim>
                                    <p:anim calcmode="lin" valueType="num">
                                      <p:cBhvr additive="base">
                                        <p:cTn id="31" dur="20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7500"/>
                            </p:stCondLst>
                            <p:childTnLst>
                              <p:par>
                                <p:cTn id="33" presetID="2" presetClass="entr" presetSubtype="4" fill="hold" grpId="0" nodeType="after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000" fill="hold"/>
                                        <p:tgtEl>
                                          <p:spTgt spid="8"/>
                                        </p:tgtEl>
                                        <p:attrNameLst>
                                          <p:attrName>ppt_x</p:attrName>
                                        </p:attrNameLst>
                                      </p:cBhvr>
                                      <p:tavLst>
                                        <p:tav tm="0">
                                          <p:val>
                                            <p:strVal val="#ppt_x"/>
                                          </p:val>
                                        </p:tav>
                                        <p:tav tm="100000">
                                          <p:val>
                                            <p:strVal val="#ppt_x"/>
                                          </p:val>
                                        </p:tav>
                                      </p:tavLst>
                                    </p:anim>
                                    <p:anim calcmode="lin" valueType="num">
                                      <p:cBhvr additive="base">
                                        <p:cTn id="36" dur="2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0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ppt_x</p:attrName>
                                        </p:attrNameLst>
                                      </p:cBhvr>
                                      <p:tavLst>
                                        <p:tav tm="0">
                                          <p:val>
                                            <p:strVal val="#ppt_x"/>
                                          </p:val>
                                        </p:tav>
                                        <p:tav tm="100000">
                                          <p:val>
                                            <p:strVal val="#ppt_x"/>
                                          </p:val>
                                        </p:tav>
                                      </p:tavLst>
                                    </p:anim>
                                    <p:anim calcmode="lin" valueType="num">
                                      <p:cBhvr>
                                        <p:cTn id="42" dur="2000" fill="hold"/>
                                        <p:tgtEl>
                                          <p:spTgt spid="11"/>
                                        </p:tgtEl>
                                        <p:attrNameLst>
                                          <p:attrName>ppt_y</p:attrName>
                                        </p:attrNameLst>
                                      </p:cBhvr>
                                      <p:tavLst>
                                        <p:tav tm="0">
                                          <p:val>
                                            <p:strVal val="#ppt_y+.1"/>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2000" fill="hold"/>
                                        <p:tgtEl>
                                          <p:spTgt spid="12"/>
                                        </p:tgtEl>
                                        <p:attrNameLst>
                                          <p:attrName>ppt_x</p:attrName>
                                        </p:attrNameLst>
                                      </p:cBhvr>
                                      <p:tavLst>
                                        <p:tav tm="0">
                                          <p:val>
                                            <p:strVal val="#ppt_x"/>
                                          </p:val>
                                        </p:tav>
                                        <p:tav tm="100000">
                                          <p:val>
                                            <p:strVal val="#ppt_x"/>
                                          </p:val>
                                        </p:tav>
                                      </p:tavLst>
                                    </p:anim>
                                    <p:anim calcmode="lin" valueType="num">
                                      <p:cBhvr additive="base">
                                        <p:cTn id="46" dur="20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2000" fill="hold"/>
                                        <p:tgtEl>
                                          <p:spTgt spid="13"/>
                                        </p:tgtEl>
                                        <p:attrNameLst>
                                          <p:attrName>ppt_x</p:attrName>
                                        </p:attrNameLst>
                                      </p:cBhvr>
                                      <p:tavLst>
                                        <p:tav tm="0">
                                          <p:val>
                                            <p:strVal val="#ppt_x"/>
                                          </p:val>
                                        </p:tav>
                                        <p:tav tm="100000">
                                          <p:val>
                                            <p:strVal val="#ppt_x"/>
                                          </p:val>
                                        </p:tav>
                                      </p:tavLst>
                                    </p:anim>
                                    <p:anim calcmode="lin" valueType="num">
                                      <p:cBhvr additive="base">
                                        <p:cTn id="50"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3" y="5955205"/>
            <a:ext cx="3470336" cy="1004048"/>
          </a:xfrm>
        </p:spPr>
        <p:txBody>
          <a:bodyPr>
            <a:noAutofit/>
          </a:bodyPr>
          <a:lstStyle/>
          <a:p>
            <a:r>
              <a:rPr lang="en-US" sz="2800" dirty="0" smtClean="0"/>
              <a:t>FPIPKSL – All receiving for one PO</a:t>
            </a:r>
          </a:p>
          <a:p>
            <a:r>
              <a:rPr lang="en-US" sz="2800" dirty="0"/>
              <a:t>	</a:t>
            </a:r>
          </a:p>
        </p:txBody>
      </p:sp>
      <p:pic>
        <p:nvPicPr>
          <p:cNvPr id="5" name="Picture 4"/>
          <p:cNvPicPr>
            <a:picLocks noChangeAspect="1"/>
          </p:cNvPicPr>
          <p:nvPr/>
        </p:nvPicPr>
        <p:blipFill>
          <a:blip r:embed="rId2"/>
          <a:stretch>
            <a:fillRect/>
          </a:stretch>
        </p:blipFill>
        <p:spPr>
          <a:xfrm>
            <a:off x="179294" y="2062367"/>
            <a:ext cx="11575376" cy="3549539"/>
          </a:xfrm>
          <a:prstGeom prst="rect">
            <a:avLst/>
          </a:prstGeom>
        </p:spPr>
      </p:pic>
      <p:sp>
        <p:nvSpPr>
          <p:cNvPr id="6" name="Down Arrow 5"/>
          <p:cNvSpPr/>
          <p:nvPr/>
        </p:nvSpPr>
        <p:spPr>
          <a:xfrm>
            <a:off x="11232277" y="1470271"/>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524477" y="2426260"/>
            <a:ext cx="5325035" cy="1111821"/>
          </a:xfrm>
          <a:prstGeom prst="rect">
            <a:avLst/>
          </a:prstGeom>
        </p:spPr>
      </p:pic>
      <p:sp>
        <p:nvSpPr>
          <p:cNvPr id="8" name="Text Placeholder 3"/>
          <p:cNvSpPr txBox="1">
            <a:spLocks/>
          </p:cNvSpPr>
          <p:nvPr/>
        </p:nvSpPr>
        <p:spPr>
          <a:xfrm>
            <a:off x="7514579" y="5765747"/>
            <a:ext cx="3344830" cy="1180458"/>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000" dirty="0" smtClean="0"/>
              <a:t>Enter PO Number in PO Filter Field</a:t>
            </a:r>
          </a:p>
          <a:p>
            <a:r>
              <a:rPr lang="en-US" dirty="0" smtClean="0"/>
              <a:t>	</a:t>
            </a:r>
            <a:endParaRPr lang="en-US" dirty="0"/>
          </a:p>
        </p:txBody>
      </p:sp>
      <p:sp>
        <p:nvSpPr>
          <p:cNvPr id="9" name="Text Placeholder 3"/>
          <p:cNvSpPr txBox="1">
            <a:spLocks/>
          </p:cNvSpPr>
          <p:nvPr/>
        </p:nvSpPr>
        <p:spPr>
          <a:xfrm>
            <a:off x="5059731" y="5765747"/>
            <a:ext cx="1814502" cy="12371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Select Filter</a:t>
            </a:r>
          </a:p>
          <a:p>
            <a:r>
              <a:rPr lang="en-US" dirty="0" smtClean="0"/>
              <a:t>	</a:t>
            </a:r>
            <a:endParaRPr lang="en-US" dirty="0"/>
          </a:p>
        </p:txBody>
      </p:sp>
    </p:spTree>
    <p:extLst>
      <p:ext uri="{BB962C8B-B14F-4D97-AF65-F5344CB8AC3E}">
        <p14:creationId xmlns:p14="http://schemas.microsoft.com/office/powerpoint/2010/main" val="123605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ppt_x"/>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ppt_x"/>
                                          </p:val>
                                        </p:tav>
                                        <p:tav tm="100000">
                                          <p:val>
                                            <p:strVal val="#ppt_x"/>
                                          </p:val>
                                        </p:tav>
                                      </p:tavLst>
                                    </p:anim>
                                    <p:anim calcmode="lin" valueType="num">
                                      <p:cBhvr additive="base">
                                        <p:cTn id="22" dur="20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5000"/>
                            </p:stCondLst>
                            <p:childTnLst>
                              <p:par>
                                <p:cTn id="24" presetID="2" presetClass="entr" presetSubtype="4" fill="hold" grpId="0" nodeType="after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ppt_x"/>
                                          </p:val>
                                        </p:tav>
                                        <p:tav tm="100000">
                                          <p:val>
                                            <p:strVal val="#ppt_x"/>
                                          </p:val>
                                        </p:tav>
                                      </p:tavLst>
                                    </p:anim>
                                    <p:anim calcmode="lin" valueType="num">
                                      <p:cBhvr additive="base">
                                        <p:cTn id="3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0965" y="2198059"/>
            <a:ext cx="10558893" cy="3393144"/>
          </a:xfrm>
          <a:prstGeom prst="rect">
            <a:avLst/>
          </a:prstGeom>
        </p:spPr>
      </p:pic>
      <p:sp>
        <p:nvSpPr>
          <p:cNvPr id="2" name="Title 1"/>
          <p:cNvSpPr>
            <a:spLocks noGrp="1"/>
          </p:cNvSpPr>
          <p:nvPr>
            <p:ph type="title"/>
          </p:nvPr>
        </p:nvSpPr>
        <p:spPr/>
        <p:txBody>
          <a:bodyPr/>
          <a:lstStyle/>
          <a:p>
            <a:r>
              <a:rPr lang="en-US" dirty="0"/>
              <a:t>Banner 9 Admin Pages -- Receiving</a:t>
            </a:r>
          </a:p>
        </p:txBody>
      </p:sp>
      <p:sp>
        <p:nvSpPr>
          <p:cNvPr id="6" name="Down Arrow 5"/>
          <p:cNvSpPr/>
          <p:nvPr/>
        </p:nvSpPr>
        <p:spPr>
          <a:xfrm>
            <a:off x="751504" y="4316519"/>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680322" y="5923767"/>
            <a:ext cx="9127066" cy="79044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000" dirty="0" smtClean="0"/>
              <a:t>FGIENCD – All invoices/credit memos for one PO</a:t>
            </a:r>
          </a:p>
          <a:p>
            <a:r>
              <a:rPr lang="en-US" dirty="0" smtClean="0"/>
              <a:t>	</a:t>
            </a:r>
            <a:endParaRPr lang="en-US" dirty="0"/>
          </a:p>
        </p:txBody>
      </p:sp>
    </p:spTree>
    <p:extLst>
      <p:ext uri="{BB962C8B-B14F-4D97-AF65-F5344CB8AC3E}">
        <p14:creationId xmlns:p14="http://schemas.microsoft.com/office/powerpoint/2010/main" val="2971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250018" y="5125990"/>
            <a:ext cx="3876256" cy="1308847"/>
          </a:xfrm>
        </p:spPr>
        <p:txBody>
          <a:bodyPr>
            <a:noAutofit/>
          </a:bodyPr>
          <a:lstStyle/>
          <a:p>
            <a:r>
              <a:rPr lang="en-US" sz="2800" dirty="0" smtClean="0"/>
              <a:t>FPARCVD - Returning/Rejecting Items</a:t>
            </a:r>
          </a:p>
          <a:p>
            <a:r>
              <a:rPr lang="en-US" sz="2800" dirty="0"/>
              <a:t>	</a:t>
            </a:r>
          </a:p>
        </p:txBody>
      </p:sp>
      <p:pic>
        <p:nvPicPr>
          <p:cNvPr id="5" name="Picture 4"/>
          <p:cNvPicPr>
            <a:picLocks noChangeAspect="1"/>
          </p:cNvPicPr>
          <p:nvPr/>
        </p:nvPicPr>
        <p:blipFill>
          <a:blip r:embed="rId2"/>
          <a:stretch>
            <a:fillRect/>
          </a:stretch>
        </p:blipFill>
        <p:spPr>
          <a:xfrm>
            <a:off x="313764" y="1850482"/>
            <a:ext cx="11106956" cy="3070309"/>
          </a:xfrm>
          <a:prstGeom prst="rect">
            <a:avLst/>
          </a:prstGeom>
        </p:spPr>
      </p:pic>
      <p:sp>
        <p:nvSpPr>
          <p:cNvPr id="7" name="Text Placeholder 3"/>
          <p:cNvSpPr txBox="1">
            <a:spLocks/>
          </p:cNvSpPr>
          <p:nvPr/>
        </p:nvSpPr>
        <p:spPr>
          <a:xfrm>
            <a:off x="3705331" y="4937107"/>
            <a:ext cx="3335863" cy="170391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t>Return and receive when get correct item</a:t>
            </a:r>
          </a:p>
          <a:p>
            <a:r>
              <a:rPr lang="en-US" sz="2800" dirty="0" smtClean="0"/>
              <a:t>	</a:t>
            </a:r>
            <a:endParaRPr lang="en-US" sz="2800" dirty="0"/>
          </a:p>
        </p:txBody>
      </p:sp>
      <p:sp>
        <p:nvSpPr>
          <p:cNvPr id="8" name="Text Placeholder 3"/>
          <p:cNvSpPr txBox="1">
            <a:spLocks/>
          </p:cNvSpPr>
          <p:nvPr/>
        </p:nvSpPr>
        <p:spPr>
          <a:xfrm>
            <a:off x="7041194" y="4920791"/>
            <a:ext cx="5414682" cy="169250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800" dirty="0" smtClean="0"/>
          </a:p>
          <a:p>
            <a:r>
              <a:rPr lang="en-US" sz="2800" dirty="0" smtClean="0"/>
              <a:t>Reject and enter Quantity Received in Current Received</a:t>
            </a:r>
          </a:p>
          <a:p>
            <a:r>
              <a:rPr lang="en-US" sz="2800" dirty="0" smtClean="0"/>
              <a:t>Enter Quantity Rejected in Current Rejected </a:t>
            </a:r>
          </a:p>
          <a:p>
            <a:r>
              <a:rPr lang="en-US" sz="2400" dirty="0" smtClean="0"/>
              <a:t>	</a:t>
            </a:r>
            <a:endParaRPr lang="en-US" sz="2400" dirty="0"/>
          </a:p>
        </p:txBody>
      </p:sp>
      <p:sp>
        <p:nvSpPr>
          <p:cNvPr id="9" name="Down Arrow 8"/>
          <p:cNvSpPr/>
          <p:nvPr/>
        </p:nvSpPr>
        <p:spPr>
          <a:xfrm>
            <a:off x="4713903" y="2783469"/>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713902" y="3124342"/>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1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7500"/>
                            </p:stCondLst>
                            <p:childTnLst>
                              <p:par>
                                <p:cTn id="28" presetID="2" presetClass="entr" presetSubtype="4" fill="hold" nodeType="after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additive="base">
                                        <p:cTn id="30"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8">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2000" fill="hold"/>
                                        <p:tgtEl>
                                          <p:spTgt spid="9"/>
                                        </p:tgtEl>
                                        <p:attrNameLst>
                                          <p:attrName>ppt_x</p:attrName>
                                        </p:attrNameLst>
                                      </p:cBhvr>
                                      <p:tavLst>
                                        <p:tav tm="0">
                                          <p:val>
                                            <p:strVal val="#ppt_x"/>
                                          </p:val>
                                        </p:tav>
                                        <p:tav tm="100000">
                                          <p:val>
                                            <p:strVal val="#ppt_x"/>
                                          </p:val>
                                        </p:tav>
                                      </p:tavLst>
                                    </p:anim>
                                    <p:anim calcmode="lin" valueType="num">
                                      <p:cBhvr additive="base">
                                        <p:cTn id="35" dur="20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10000"/>
                            </p:stCondLst>
                            <p:childTnLst>
                              <p:par>
                                <p:cTn id="37" presetID="2" presetClass="entr" presetSubtype="4" fill="hold" nodeType="afterEffect">
                                  <p:stCondLst>
                                    <p:cond delay="50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8">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ppt_x"/>
                                          </p:val>
                                        </p:tav>
                                        <p:tav tm="100000">
                                          <p:val>
                                            <p:strVal val="#ppt_x"/>
                                          </p:val>
                                        </p:tav>
                                      </p:tavLst>
                                    </p:anim>
                                    <p:anim calcmode="lin" valueType="num">
                                      <p:cBhvr additive="base">
                                        <p:cTn id="44"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p:txBody>
          <a:bodyPr>
            <a:normAutofit/>
          </a:bodyPr>
          <a:lstStyle/>
          <a:p>
            <a:r>
              <a:rPr lang="en-US" sz="2800" dirty="0" smtClean="0"/>
              <a:t>BEST PRACTICE</a:t>
            </a:r>
          </a:p>
          <a:p>
            <a:pPr marL="342900" indent="-342900">
              <a:buFont typeface="Arial" panose="020B0604020202020204" pitchFamily="34" charset="0"/>
              <a:buChar char="•"/>
            </a:pPr>
            <a:r>
              <a:rPr lang="en-US" sz="2800" dirty="0" smtClean="0"/>
              <a:t>EOY Dates</a:t>
            </a:r>
          </a:p>
          <a:p>
            <a:pPr marL="342900" indent="-342900">
              <a:buFont typeface="Arial" panose="020B0604020202020204" pitchFamily="34" charset="0"/>
              <a:buChar char="•"/>
            </a:pPr>
            <a:r>
              <a:rPr lang="en-US" sz="2800" dirty="0" smtClean="0"/>
              <a:t>Nestle Account Numbers</a:t>
            </a:r>
            <a:endParaRPr lang="en-US" sz="2800" dirty="0"/>
          </a:p>
        </p:txBody>
      </p:sp>
      <p:pic>
        <p:nvPicPr>
          <p:cNvPr id="5122" name="Picture 2" descr="best practice concept on blackbo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930" y="2664917"/>
            <a:ext cx="42862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2000" fill="hold"/>
                                        <p:tgtEl>
                                          <p:spTgt spid="5122"/>
                                        </p:tgtEl>
                                        <p:attrNameLst>
                                          <p:attrName>ppt_w</p:attrName>
                                        </p:attrNameLst>
                                      </p:cBhvr>
                                      <p:tavLst>
                                        <p:tav tm="0">
                                          <p:val>
                                            <p:fltVal val="0"/>
                                          </p:val>
                                        </p:tav>
                                        <p:tav tm="100000">
                                          <p:val>
                                            <p:strVal val="#ppt_w"/>
                                          </p:val>
                                        </p:tav>
                                      </p:tavLst>
                                    </p:anim>
                                    <p:anim calcmode="lin" valueType="num">
                                      <p:cBhvr>
                                        <p:cTn id="14" dur="2000" fill="hold"/>
                                        <p:tgtEl>
                                          <p:spTgt spid="5122"/>
                                        </p:tgtEl>
                                        <p:attrNameLst>
                                          <p:attrName>ppt_h</p:attrName>
                                        </p:attrNameLst>
                                      </p:cBhvr>
                                      <p:tavLst>
                                        <p:tav tm="0">
                                          <p:val>
                                            <p:fltVal val="0"/>
                                          </p:val>
                                        </p:tav>
                                        <p:tav tm="100000">
                                          <p:val>
                                            <p:strVal val="#ppt_h"/>
                                          </p:val>
                                        </p:tav>
                                      </p:tavLst>
                                    </p:anim>
                                    <p:anim calcmode="lin" valueType="num">
                                      <p:cBhvr>
                                        <p:cTn id="15" dur="2000" fill="hold"/>
                                        <p:tgtEl>
                                          <p:spTgt spid="5122"/>
                                        </p:tgtEl>
                                        <p:attrNameLst>
                                          <p:attrName>style.rotation</p:attrName>
                                        </p:attrNameLst>
                                      </p:cBhvr>
                                      <p:tavLst>
                                        <p:tav tm="0">
                                          <p:val>
                                            <p:fltVal val="90"/>
                                          </p:val>
                                        </p:tav>
                                        <p:tav tm="100000">
                                          <p:val>
                                            <p:fltVal val="0"/>
                                          </p:val>
                                        </p:tav>
                                      </p:tavLst>
                                    </p:anim>
                                    <p:animEffect transition="in" filter="fade">
                                      <p:cBhvr>
                                        <p:cTn id="16" dur="2000"/>
                                        <p:tgtEl>
                                          <p:spTgt spid="5122"/>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4">
                                            <p:txEl>
                                              <p:pRg st="1" end="1"/>
                                            </p:txEl>
                                          </p:spTgt>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Now an Expert in Receiving!</a:t>
            </a:r>
            <a:endParaRPr lang="en-US" dirty="0"/>
          </a:p>
        </p:txBody>
      </p:sp>
      <p:sp>
        <p:nvSpPr>
          <p:cNvPr id="8" name="Rectangle 7"/>
          <p:cNvSpPr>
            <a:spLocks noChangeArrowheads="1"/>
          </p:cNvSpPr>
          <p:nvPr/>
        </p:nvSpPr>
        <p:spPr bwMode="auto">
          <a:xfrm>
            <a:off x="1307502" y="2162165"/>
            <a:ext cx="96218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We appreciate your feedback!</a:t>
            </a:r>
            <a:endParaRPr kumimoji="0" lang="en-US" altLang="en-US" sz="28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Please view this QR code in the camera on your phone and then open the survey from the top of the screen. Please complete the survey or go to this link from your smart phone: </a:t>
            </a:r>
            <a:r>
              <a:rPr kumimoji="0" lang="en-US" altLang="en-US" sz="2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hlinkClick r:id="rId2"/>
              </a:rPr>
              <a:t>https://tinyurl.com/finfy18</a:t>
            </a:r>
            <a:r>
              <a:rPr kumimoji="0" lang="en-US" altLang="en-US" sz="2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mj-lt"/>
            </a:endParaRPr>
          </a:p>
        </p:txBody>
      </p:sp>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212" y="4625787"/>
            <a:ext cx="1676400" cy="1657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259977" y="53328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4203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85000" lnSpcReduction="20000"/>
          </a:bodyPr>
          <a:lstStyle/>
          <a:p>
            <a:r>
              <a:rPr lang="en-US" sz="1400" dirty="0"/>
              <a:t>Easy </a:t>
            </a:r>
            <a:r>
              <a:rPr lang="en-US" sz="1400" dirty="0" err="1"/>
              <a:t>Peasy</a:t>
            </a:r>
            <a:r>
              <a:rPr lang="en-US" sz="1400" dirty="0"/>
              <a:t>! Brush Lettering Vector Illustration Design Template. </a:t>
            </a:r>
            <a:r>
              <a:rPr lang="en-US" sz="1400" b="1" dirty="0"/>
              <a:t>By </a:t>
            </a:r>
            <a:r>
              <a:rPr lang="en-US" sz="1400" b="1" u="sng" dirty="0">
                <a:hlinkClick r:id="rId2"/>
              </a:rPr>
              <a:t>Orange Vectors</a:t>
            </a:r>
            <a:r>
              <a:rPr lang="en-US" sz="1400" b="1" u="sng" dirty="0"/>
              <a:t>, </a:t>
            </a:r>
            <a:r>
              <a:rPr lang="en-US" sz="1400" dirty="0"/>
              <a:t>Royalty-free stock vector ID: 476700514. https://www.shutterstock.com/image-vector/easy-peasy-brush-lettering-vector-illustration-476700514?src=5SUszWnhx7pp3CzpvYuIUQ-1-15&amp;drawer=open</a:t>
            </a:r>
          </a:p>
          <a:p>
            <a:r>
              <a:rPr lang="en-US" sz="1400" dirty="0"/>
              <a:t>Tab Key – InforamtionQ.com. https://www.google.com/search?q=picture+of+tab+key&amp;rlz=1C1GGRV_enUS748US748&amp;tbm=isch&amp;source=iu&amp;ictx=1&amp;fir=GL6OzNznCXlC7M%253A%252C2GqSBGNnPh0WFM%252C_&amp;usg=__czjBIokfSmyXSkGCNPYnz8KCHDA%3D&amp;sa=X&amp;ved=0ahUKEwiGgqnk1LrbAhVOzVMKHe7CCGoQ9QEILTAB#imgrc=GL6OzNznCXlC7M:</a:t>
            </a:r>
          </a:p>
          <a:p>
            <a:r>
              <a:rPr lang="en-US" sz="1400" dirty="0"/>
              <a:t>Difficult Images – </a:t>
            </a:r>
            <a:r>
              <a:rPr lang="en-US" sz="1400" dirty="0" err="1"/>
              <a:t>Pixabay</a:t>
            </a:r>
            <a:r>
              <a:rPr lang="en-US" sz="1400" dirty="0"/>
              <a:t>. https://pixabay.com/en/photos/difficult/</a:t>
            </a:r>
          </a:p>
          <a:p>
            <a:r>
              <a:rPr lang="en-US" sz="1400" dirty="0"/>
              <a:t>3 Way Invoice Matching Images Invoice tolerance Keys – An Insight – Part 1. https://www.google.com/search?q=free+picture+of+3+way+match&amp;rlz=1C1GGRV_enUS748US748&amp;tbm=isch&amp;tbo=u&amp;source=univ&amp;sa=X&amp;ved=0ahUKEwjdwYe8hbPbAhXCyVMKHdhmBAsQsAQIOA&amp;biw=1920&amp;bih=989#imgrc=cU0bfVA1FR8uGM:</a:t>
            </a:r>
          </a:p>
          <a:p>
            <a:r>
              <a:rPr lang="en-US" sz="1400" dirty="0"/>
              <a:t>Incomplete red vintage rubber stamp isolated on white background. https://www.google.com/</a:t>
            </a:r>
            <a:r>
              <a:rPr lang="en-US" sz="1400" dirty="0" err="1"/>
              <a:t>search?rlz</a:t>
            </a:r>
            <a:r>
              <a:rPr lang="en-US" sz="1400" dirty="0"/>
              <a:t>=1C1GGRV_enUS748US748&amp;biw=1920&amp;bih=989&amp;tbm=</a:t>
            </a:r>
            <a:r>
              <a:rPr lang="en-US" sz="1400" dirty="0" err="1"/>
              <a:t>isch&amp;sa</a:t>
            </a:r>
            <a:r>
              <a:rPr lang="en-US" sz="1400" dirty="0"/>
              <a:t>=1&amp;ei=gYkRW4OCMJLuzgKZ3bbgDw&amp;q=</a:t>
            </a:r>
            <a:r>
              <a:rPr lang="en-US" sz="1400" dirty="0" err="1"/>
              <a:t>free+picture+of+incomplete&amp;oq</a:t>
            </a:r>
            <a:r>
              <a:rPr lang="en-US" sz="1400" dirty="0"/>
              <a:t>=</a:t>
            </a:r>
            <a:r>
              <a:rPr lang="en-US" sz="1400" dirty="0" err="1"/>
              <a:t>free+picture+of+incomplete&amp;gs_l</a:t>
            </a:r>
            <a:r>
              <a:rPr lang="en-US" sz="1400" dirty="0"/>
              <a:t>=img.3..35i39k1.7606.10036.0.10228.13.12.1.0.0.0.77.675.12.12.0....0...1c.1.64.img..0.12.626...0j0i8i30k1j0i24k1.0.zUipO9U2_9Y#imgrc=T3-ghtQIHSwn3M:</a:t>
            </a:r>
          </a:p>
          <a:p>
            <a:r>
              <a:rPr lang="en-US" sz="1400" dirty="0"/>
              <a:t>Friends Clip Art Black and White. https://www.google.com/</a:t>
            </a:r>
            <a:r>
              <a:rPr lang="en-US" sz="1400" dirty="0" err="1"/>
              <a:t>search?rlz</a:t>
            </a:r>
            <a:r>
              <a:rPr lang="en-US" sz="1400" dirty="0"/>
              <a:t>=1C1GGRV_enUS748US748&amp;biw=1920&amp;bih=989&amp;tbm=</a:t>
            </a:r>
            <a:r>
              <a:rPr lang="en-US" sz="1400" dirty="0" err="1"/>
              <a:t>isch&amp;sa</a:t>
            </a:r>
            <a:r>
              <a:rPr lang="en-US" sz="1400" dirty="0"/>
              <a:t>=1&amp;ei=lIwRW6HHI4eTzwLV0ZKoCg&amp;q=</a:t>
            </a:r>
            <a:r>
              <a:rPr lang="en-US" sz="1400" dirty="0" err="1"/>
              <a:t>free+picture+of+FRIEND&amp;oq</a:t>
            </a:r>
            <a:r>
              <a:rPr lang="en-US" sz="1400" dirty="0"/>
              <a:t>=</a:t>
            </a:r>
            <a:r>
              <a:rPr lang="en-US" sz="1400" dirty="0" err="1"/>
              <a:t>free+picture+of+FRIEND&amp;gs_l</a:t>
            </a:r>
            <a:r>
              <a:rPr lang="en-US" sz="1400" dirty="0"/>
              <a:t>=img.3...942559.943197.0.943421.6.6.0.0.0.0.103.396.5j1.6.0....0...1c.1.64.img..0.2.111...0j0i30k1j0i8i30k1j0i24k1.0.R71KSpS6JkU#imgrc=Up-</a:t>
            </a:r>
            <a:r>
              <a:rPr lang="en-US" sz="1400" dirty="0" err="1"/>
              <a:t>mrNauPuwdcM</a:t>
            </a:r>
            <a:r>
              <a:rPr lang="en-US" sz="1400" dirty="0"/>
              <a:t>:</a:t>
            </a:r>
          </a:p>
          <a:p>
            <a:r>
              <a:rPr lang="en-US" sz="1400" dirty="0"/>
              <a:t>Best Practice Concept on Blackboard. By </a:t>
            </a:r>
            <a:r>
              <a:rPr lang="en-US" sz="1400" dirty="0" err="1"/>
              <a:t>bleakstar</a:t>
            </a:r>
            <a:r>
              <a:rPr lang="en-US" sz="1400" dirty="0"/>
              <a:t>. </a:t>
            </a:r>
            <a:r>
              <a:rPr lang="en-US" sz="1400"/>
              <a:t>https://www.shutterstock.com/image-photo/best-practice-concept-on-blackboard-233225104?src=bWOdLmXwwi-XW9ECq--GDA-1-0</a:t>
            </a:r>
            <a:endParaRPr lang="en-US" sz="1400" dirty="0"/>
          </a:p>
        </p:txBody>
      </p:sp>
    </p:spTree>
    <p:extLst>
      <p:ext uri="{BB962C8B-B14F-4D97-AF65-F5344CB8AC3E}">
        <p14:creationId xmlns:p14="http://schemas.microsoft.com/office/powerpoint/2010/main" val="135156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Receiving in Banner 9 Admin Pages</a:t>
            </a:r>
            <a:endParaRPr lang="en-US" dirty="0"/>
          </a:p>
        </p:txBody>
      </p:sp>
      <p:sp>
        <p:nvSpPr>
          <p:cNvPr id="3" name="Content Placeholder 2"/>
          <p:cNvSpPr>
            <a:spLocks noGrp="1"/>
          </p:cNvSpPr>
          <p:nvPr>
            <p:ph idx="1"/>
          </p:nvPr>
        </p:nvSpPr>
        <p:spPr/>
        <p:txBody>
          <a:bodyPr/>
          <a:lstStyle/>
          <a:p>
            <a:r>
              <a:rPr lang="en-US" sz="2800" b="1" dirty="0" smtClean="0"/>
              <a:t>Complete Regular Order</a:t>
            </a:r>
            <a:r>
              <a:rPr lang="en-US" sz="2800" dirty="0" smtClean="0"/>
              <a:t>:  Physically receive all </a:t>
            </a:r>
            <a:r>
              <a:rPr lang="en-US" sz="2800" dirty="0"/>
              <a:t>items at </a:t>
            </a:r>
            <a:r>
              <a:rPr lang="en-US" sz="2800" dirty="0" smtClean="0"/>
              <a:t>once</a:t>
            </a:r>
            <a:endParaRPr lang="en-US" sz="2800" dirty="0"/>
          </a:p>
          <a:p>
            <a:r>
              <a:rPr lang="en-US" sz="2800" b="1" dirty="0" smtClean="0"/>
              <a:t>Partial Regular Order</a:t>
            </a:r>
            <a:r>
              <a:rPr lang="en-US" sz="2800" dirty="0" smtClean="0"/>
              <a:t>:  Receive </a:t>
            </a:r>
            <a:r>
              <a:rPr lang="en-US" sz="2800" dirty="0"/>
              <a:t>some items in the </a:t>
            </a:r>
            <a:r>
              <a:rPr lang="en-US" sz="2800" dirty="0" smtClean="0"/>
              <a:t>order</a:t>
            </a:r>
            <a:endParaRPr lang="en-US" sz="2800" dirty="0"/>
          </a:p>
          <a:p>
            <a:r>
              <a:rPr lang="en-US" sz="2800" b="1" dirty="0" smtClean="0"/>
              <a:t>Standing Order</a:t>
            </a:r>
            <a:r>
              <a:rPr lang="en-US" sz="2800" dirty="0" smtClean="0"/>
              <a:t>: Receive </a:t>
            </a:r>
            <a:r>
              <a:rPr lang="en-US" sz="2800" dirty="0"/>
              <a:t>dollar </a:t>
            </a:r>
            <a:r>
              <a:rPr lang="en-US" sz="2800" dirty="0" smtClean="0"/>
              <a:t>amount</a:t>
            </a:r>
            <a:endParaRPr lang="en-US" sz="2800" dirty="0"/>
          </a:p>
          <a:p>
            <a:endParaRPr lang="en-US" dirty="0"/>
          </a:p>
        </p:txBody>
      </p:sp>
    </p:spTree>
    <p:extLst>
      <p:ext uri="{BB962C8B-B14F-4D97-AF65-F5344CB8AC3E}">
        <p14:creationId xmlns:p14="http://schemas.microsoft.com/office/powerpoint/2010/main" val="1278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Banner 9 Admin Pages -- Receiving</a:t>
            </a:r>
            <a:endParaRPr lang="en-US" dirty="0"/>
          </a:p>
        </p:txBody>
      </p:sp>
      <p:sp>
        <p:nvSpPr>
          <p:cNvPr id="6" name="Text Placeholder 5"/>
          <p:cNvSpPr>
            <a:spLocks noGrp="1"/>
          </p:cNvSpPr>
          <p:nvPr>
            <p:ph type="body" sz="half" idx="2"/>
          </p:nvPr>
        </p:nvSpPr>
        <p:spPr/>
        <p:txBody>
          <a:bodyPr>
            <a:normAutofit/>
          </a:bodyPr>
          <a:lstStyle/>
          <a:p>
            <a:r>
              <a:rPr lang="en-US" sz="3200" b="1" dirty="0" smtClean="0"/>
              <a:t>Receiving Goods - FPARCVD</a:t>
            </a:r>
            <a:endParaRPr lang="en-US" sz="3200" b="1" dirty="0"/>
          </a:p>
        </p:txBody>
      </p:sp>
      <p:sp>
        <p:nvSpPr>
          <p:cNvPr id="8" name="TextBox 7"/>
          <p:cNvSpPr txBox="1"/>
          <p:nvPr/>
        </p:nvSpPr>
        <p:spPr>
          <a:xfrm>
            <a:off x="4616824" y="3283526"/>
            <a:ext cx="710412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Why NEXT?</a:t>
            </a:r>
          </a:p>
          <a:p>
            <a:pPr marL="285750" indent="-285750">
              <a:buFont typeface="Arial" panose="020B0604020202020204" pitchFamily="34" charset="0"/>
              <a:buChar char="•"/>
            </a:pPr>
            <a:r>
              <a:rPr lang="en-US" sz="2800" dirty="0" smtClean="0"/>
              <a:t>What do I enter if I receive multiple times on a PO?</a:t>
            </a:r>
            <a:endParaRPr lang="en-US" sz="2800" dirty="0"/>
          </a:p>
        </p:txBody>
      </p:sp>
      <p:pic>
        <p:nvPicPr>
          <p:cNvPr id="10" name="Content Placeholder 9"/>
          <p:cNvPicPr>
            <a:picLocks noGrp="1" noChangeAspect="1"/>
          </p:cNvPicPr>
          <p:nvPr>
            <p:ph idx="1"/>
          </p:nvPr>
        </p:nvPicPr>
        <p:blipFill>
          <a:blip r:embed="rId2"/>
          <a:stretch>
            <a:fillRect/>
          </a:stretch>
        </p:blipFill>
        <p:spPr>
          <a:xfrm>
            <a:off x="4553296" y="2336872"/>
            <a:ext cx="7502733" cy="705586"/>
          </a:xfrm>
          <a:prstGeom prst="rect">
            <a:avLst/>
          </a:prstGeom>
        </p:spPr>
      </p:pic>
    </p:spTree>
    <p:extLst>
      <p:ext uri="{BB962C8B-B14F-4D97-AF65-F5344CB8AC3E}">
        <p14:creationId xmlns:p14="http://schemas.microsoft.com/office/powerpoint/2010/main" val="4036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1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750"/>
                            </p:stCondLst>
                            <p:childTnLst>
                              <p:par>
                                <p:cTn id="22" presetID="2" presetClass="entr" presetSubtype="4" fill="hold" nodeType="afterEffect">
                                  <p:stCondLst>
                                    <p:cond delay="100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17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17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Banner 9 Admin </a:t>
            </a:r>
            <a:r>
              <a:rPr lang="en-US" dirty="0" smtClean="0"/>
              <a:t>Pages </a:t>
            </a:r>
            <a:r>
              <a:rPr lang="en-US" dirty="0"/>
              <a:t>-- Receiving</a:t>
            </a:r>
          </a:p>
        </p:txBody>
      </p:sp>
      <p:sp>
        <p:nvSpPr>
          <p:cNvPr id="6" name="Text Placeholder 5"/>
          <p:cNvSpPr>
            <a:spLocks noGrp="1"/>
          </p:cNvSpPr>
          <p:nvPr>
            <p:ph type="body" sz="half" idx="2"/>
          </p:nvPr>
        </p:nvSpPr>
        <p:spPr>
          <a:xfrm>
            <a:off x="186612" y="5197151"/>
            <a:ext cx="3409613" cy="860146"/>
          </a:xfrm>
        </p:spPr>
        <p:txBody>
          <a:bodyPr>
            <a:normAutofit/>
          </a:bodyPr>
          <a:lstStyle/>
          <a:p>
            <a:pPr marL="285750" indent="-285750">
              <a:buFont typeface="Arial" panose="020B0604020202020204" pitchFamily="34" charset="0"/>
              <a:buChar char="•"/>
            </a:pPr>
            <a:r>
              <a:rPr lang="en-US" sz="2800" dirty="0" smtClean="0"/>
              <a:t>Receiving Header – Next Section</a:t>
            </a:r>
          </a:p>
        </p:txBody>
      </p:sp>
      <p:pic>
        <p:nvPicPr>
          <p:cNvPr id="11" name="Picture 10"/>
          <p:cNvPicPr>
            <a:picLocks noChangeAspect="1"/>
          </p:cNvPicPr>
          <p:nvPr/>
        </p:nvPicPr>
        <p:blipFill>
          <a:blip r:embed="rId2"/>
          <a:stretch>
            <a:fillRect/>
          </a:stretch>
        </p:blipFill>
        <p:spPr>
          <a:xfrm>
            <a:off x="381190" y="2304661"/>
            <a:ext cx="11065064" cy="2738934"/>
          </a:xfrm>
          <a:prstGeom prst="rect">
            <a:avLst/>
          </a:prstGeom>
        </p:spPr>
      </p:pic>
      <p:pic>
        <p:nvPicPr>
          <p:cNvPr id="12" name="Picture 11"/>
          <p:cNvPicPr>
            <a:picLocks noChangeAspect="1"/>
          </p:cNvPicPr>
          <p:nvPr/>
        </p:nvPicPr>
        <p:blipFill>
          <a:blip r:embed="rId3"/>
          <a:stretch>
            <a:fillRect/>
          </a:stretch>
        </p:blipFill>
        <p:spPr>
          <a:xfrm>
            <a:off x="3596225" y="5336748"/>
            <a:ext cx="838095" cy="580952"/>
          </a:xfrm>
          <a:prstGeom prst="rect">
            <a:avLst/>
          </a:prstGeom>
        </p:spPr>
      </p:pic>
      <p:sp>
        <p:nvSpPr>
          <p:cNvPr id="13" name="Text Placeholder 5"/>
          <p:cNvSpPr txBox="1">
            <a:spLocks/>
          </p:cNvSpPr>
          <p:nvPr/>
        </p:nvSpPr>
        <p:spPr>
          <a:xfrm>
            <a:off x="4655974" y="5336748"/>
            <a:ext cx="3788228" cy="86014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Packing Slip – Invoice, Packing Slip or Initials/Date</a:t>
            </a:r>
          </a:p>
        </p:txBody>
      </p:sp>
      <p:sp>
        <p:nvSpPr>
          <p:cNvPr id="14" name="Text Placeholder 5"/>
          <p:cNvSpPr txBox="1">
            <a:spLocks/>
          </p:cNvSpPr>
          <p:nvPr/>
        </p:nvSpPr>
        <p:spPr>
          <a:xfrm>
            <a:off x="8444202" y="5204914"/>
            <a:ext cx="3265715" cy="7641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Purchase Order – PO #</a:t>
            </a:r>
          </a:p>
        </p:txBody>
      </p:sp>
    </p:spTree>
    <p:extLst>
      <p:ext uri="{BB962C8B-B14F-4D97-AF65-F5344CB8AC3E}">
        <p14:creationId xmlns:p14="http://schemas.microsoft.com/office/powerpoint/2010/main" val="12088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grpId="0"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ppt_x</p:attrName>
                                        </p:attrNameLst>
                                      </p:cBhvr>
                                      <p:tavLst>
                                        <p:tav tm="0">
                                          <p:val>
                                            <p:strVal val="#ppt_x"/>
                                          </p:val>
                                        </p:tav>
                                        <p:tav tm="100000">
                                          <p:val>
                                            <p:strVal val="#ppt_x"/>
                                          </p:val>
                                        </p:tav>
                                      </p:tavLst>
                                    </p:anim>
                                    <p:anim calcmode="lin" valueType="num">
                                      <p:cBhvr>
                                        <p:cTn id="19" dur="2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2" presetClass="entr" presetSubtype="4"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ppt_x"/>
                                          </p:val>
                                        </p:tav>
                                        <p:tav tm="100000">
                                          <p:val>
                                            <p:strVal val="#ppt_x"/>
                                          </p:val>
                                        </p:tav>
                                      </p:tavLst>
                                    </p:anim>
                                    <p:anim calcmode="lin" valueType="num">
                                      <p:cBhvr additive="base">
                                        <p:cTn id="24" dur="20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ppt_x"/>
                                          </p:val>
                                        </p:tav>
                                        <p:tav tm="100000">
                                          <p:val>
                                            <p:strVal val="#ppt_x"/>
                                          </p:val>
                                        </p:tav>
                                      </p:tavLst>
                                    </p:anim>
                                    <p:anim calcmode="lin" valueType="num">
                                      <p:cBhvr additive="base">
                                        <p:cTn id="29"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Banner 9 Admin </a:t>
            </a:r>
            <a:r>
              <a:rPr lang="en-US" dirty="0" smtClean="0"/>
              <a:t>Pages </a:t>
            </a:r>
            <a:r>
              <a:rPr lang="en-US" dirty="0"/>
              <a:t>-- Receiving</a:t>
            </a:r>
          </a:p>
        </p:txBody>
      </p:sp>
      <p:sp>
        <p:nvSpPr>
          <p:cNvPr id="6" name="Text Placeholder 5"/>
          <p:cNvSpPr>
            <a:spLocks noGrp="1"/>
          </p:cNvSpPr>
          <p:nvPr>
            <p:ph type="body" sz="half" idx="2"/>
          </p:nvPr>
        </p:nvSpPr>
        <p:spPr/>
        <p:txBody>
          <a:bodyPr anchor="t">
            <a:normAutofit/>
          </a:bodyPr>
          <a:lstStyle/>
          <a:p>
            <a:pPr marL="285750" indent="-285750">
              <a:buFont typeface="Arial" panose="020B0604020202020204" pitchFamily="34" charset="0"/>
              <a:buChar char="•"/>
            </a:pPr>
            <a:r>
              <a:rPr lang="en-US" sz="2800" dirty="0" smtClean="0"/>
              <a:t>Tools Menu</a:t>
            </a:r>
          </a:p>
          <a:p>
            <a:pPr marL="285750" indent="-285750">
              <a:buFont typeface="Arial" panose="020B0604020202020204" pitchFamily="34" charset="0"/>
              <a:buChar char="•"/>
            </a:pPr>
            <a:r>
              <a:rPr lang="en-US" sz="2800" dirty="0" smtClean="0"/>
              <a:t>What type of receiving?</a:t>
            </a:r>
          </a:p>
          <a:p>
            <a:pPr marL="742950" lvl="1" indent="-285750">
              <a:buFont typeface="Arial" panose="020B0604020202020204" pitchFamily="34" charset="0"/>
              <a:buChar char="•"/>
            </a:pPr>
            <a:r>
              <a:rPr lang="en-US" sz="2800" dirty="0" smtClean="0"/>
              <a:t>Complete Regular</a:t>
            </a:r>
          </a:p>
          <a:p>
            <a:pPr marL="1200150" lvl="2" indent="-285750">
              <a:buFont typeface="Arial" panose="020B0604020202020204" pitchFamily="34" charset="0"/>
              <a:buChar char="•"/>
            </a:pPr>
            <a:r>
              <a:rPr lang="en-US" sz="2800" dirty="0" smtClean="0"/>
              <a:t>Receive All PO Items</a:t>
            </a:r>
          </a:p>
        </p:txBody>
      </p:sp>
      <p:pic>
        <p:nvPicPr>
          <p:cNvPr id="9" name="Picture 8"/>
          <p:cNvPicPr>
            <a:picLocks noChangeAspect="1"/>
          </p:cNvPicPr>
          <p:nvPr/>
        </p:nvPicPr>
        <p:blipFill>
          <a:blip r:embed="rId2"/>
          <a:stretch>
            <a:fillRect/>
          </a:stretch>
        </p:blipFill>
        <p:spPr>
          <a:xfrm>
            <a:off x="6711199" y="2080726"/>
            <a:ext cx="2268561" cy="4345021"/>
          </a:xfrm>
          <a:prstGeom prst="rect">
            <a:avLst/>
          </a:prstGeom>
        </p:spPr>
      </p:pic>
      <p:sp>
        <p:nvSpPr>
          <p:cNvPr id="10" name="Left Arrow 9"/>
          <p:cNvSpPr/>
          <p:nvPr/>
        </p:nvSpPr>
        <p:spPr>
          <a:xfrm>
            <a:off x="8979760" y="5739286"/>
            <a:ext cx="961053" cy="393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6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grpId="0"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grpId="0" nodeType="afterEffect">
                                  <p:stCondLst>
                                    <p:cond delay="50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500"/>
                            </p:stCondLst>
                            <p:childTnLst>
                              <p:par>
                                <p:cTn id="21" presetID="31"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5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500"/>
                                        <p:tgtEl>
                                          <p:spTgt spid="6">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1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1" dur="15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2" dur="1500"/>
                                        <p:tgtEl>
                                          <p:spTgt spid="6">
                                            <p:txEl>
                                              <p:pRg st="3" end="3"/>
                                            </p:txEl>
                                          </p:spTgt>
                                        </p:tgtEl>
                                      </p:cBhvr>
                                    </p:animEffect>
                                  </p:childTnLst>
                                </p:cTn>
                              </p:par>
                            </p:childTnLst>
                          </p:cTn>
                        </p:par>
                        <p:par>
                          <p:cTn id="33" fill="hold">
                            <p:stCondLst>
                              <p:cond delay="9000"/>
                            </p:stCondLst>
                            <p:childTnLst>
                              <p:par>
                                <p:cTn id="34" presetID="2" presetClass="entr" presetSubtype="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500" fill="hold"/>
                                        <p:tgtEl>
                                          <p:spTgt spid="10"/>
                                        </p:tgtEl>
                                        <p:attrNameLst>
                                          <p:attrName>ppt_x</p:attrName>
                                        </p:attrNameLst>
                                      </p:cBhvr>
                                      <p:tavLst>
                                        <p:tav tm="0">
                                          <p:val>
                                            <p:strVal val="1+#ppt_w/2"/>
                                          </p:val>
                                        </p:tav>
                                        <p:tav tm="100000">
                                          <p:val>
                                            <p:strVal val="#ppt_x"/>
                                          </p:val>
                                        </p:tav>
                                      </p:tavLst>
                                    </p:anim>
                                    <p:anim calcmode="lin" valueType="num">
                                      <p:cBhvr additive="base">
                                        <p:cTn id="37"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a:t>
            </a:r>
            <a:r>
              <a:rPr lang="en-US" dirty="0" smtClean="0"/>
              <a:t>Pages </a:t>
            </a:r>
            <a:r>
              <a:rPr lang="en-US" dirty="0"/>
              <a:t>-- Receiving</a:t>
            </a:r>
          </a:p>
        </p:txBody>
      </p:sp>
      <p:sp>
        <p:nvSpPr>
          <p:cNvPr id="5" name="Text Placeholder 5"/>
          <p:cNvSpPr>
            <a:spLocks noGrp="1"/>
          </p:cNvSpPr>
          <p:nvPr>
            <p:ph type="body" sz="half" idx="2"/>
          </p:nvPr>
        </p:nvSpPr>
        <p:spPr>
          <a:xfrm>
            <a:off x="680323" y="5346441"/>
            <a:ext cx="3742388" cy="1007706"/>
          </a:xfrm>
        </p:spPr>
        <p:txBody>
          <a:bodyPr anchor="t">
            <a:normAutofit/>
          </a:bodyPr>
          <a:lstStyle/>
          <a:p>
            <a:pPr marL="285750" indent="-285750">
              <a:buFont typeface="Arial" panose="020B0604020202020204" pitchFamily="34" charset="0"/>
              <a:buChar char="•"/>
            </a:pPr>
            <a:r>
              <a:rPr lang="en-US" sz="2800" dirty="0" smtClean="0"/>
              <a:t>Receive All PO Items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6" name="Picture 5"/>
          <p:cNvPicPr>
            <a:picLocks noChangeAspect="1"/>
          </p:cNvPicPr>
          <p:nvPr/>
        </p:nvPicPr>
        <p:blipFill>
          <a:blip r:embed="rId2"/>
          <a:stretch>
            <a:fillRect/>
          </a:stretch>
        </p:blipFill>
        <p:spPr>
          <a:xfrm>
            <a:off x="4919744" y="5367933"/>
            <a:ext cx="838095" cy="580952"/>
          </a:xfrm>
          <a:prstGeom prst="rect">
            <a:avLst/>
          </a:prstGeom>
        </p:spPr>
      </p:pic>
      <p:pic>
        <p:nvPicPr>
          <p:cNvPr id="7" name="Picture 6"/>
          <p:cNvPicPr>
            <a:picLocks noChangeAspect="1"/>
          </p:cNvPicPr>
          <p:nvPr/>
        </p:nvPicPr>
        <p:blipFill>
          <a:blip r:embed="rId3"/>
          <a:stretch>
            <a:fillRect/>
          </a:stretch>
        </p:blipFill>
        <p:spPr>
          <a:xfrm>
            <a:off x="301820" y="2228837"/>
            <a:ext cx="11072196" cy="3034901"/>
          </a:xfrm>
          <a:prstGeom prst="rect">
            <a:avLst/>
          </a:prstGeom>
        </p:spPr>
      </p:pic>
      <p:sp>
        <p:nvSpPr>
          <p:cNvPr id="8" name="Text Placeholder 5"/>
          <p:cNvSpPr txBox="1">
            <a:spLocks/>
          </p:cNvSpPr>
          <p:nvPr/>
        </p:nvSpPr>
        <p:spPr>
          <a:xfrm>
            <a:off x="6906953" y="5346441"/>
            <a:ext cx="3742388" cy="10077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smtClean="0"/>
              <a:t>Complete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sp>
        <p:nvSpPr>
          <p:cNvPr id="9" name="Down Arrow 8"/>
          <p:cNvSpPr/>
          <p:nvPr/>
        </p:nvSpPr>
        <p:spPr>
          <a:xfrm>
            <a:off x="10182810" y="3121136"/>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1820" y="4213408"/>
            <a:ext cx="659361" cy="727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7500"/>
                            </p:stCondLst>
                            <p:childTnLst>
                              <p:par>
                                <p:cTn id="21" presetID="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ppt_x"/>
                                          </p:val>
                                        </p:tav>
                                        <p:tav tm="100000">
                                          <p:val>
                                            <p:strVal val="#ppt_x"/>
                                          </p:val>
                                        </p:tav>
                                      </p:tavLst>
                                    </p:anim>
                                    <p:anim calcmode="lin" valueType="num">
                                      <p:cBhvr additive="base">
                                        <p:cTn id="24" dur="1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9000"/>
                            </p:stCondLst>
                            <p:childTnLst>
                              <p:par>
                                <p:cTn id="26" presetID="2" presetClass="entr" presetSubtype="4" fill="hold" grpId="0" nodeType="after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000" fill="hold"/>
                                        <p:tgtEl>
                                          <p:spTgt spid="8"/>
                                        </p:tgtEl>
                                        <p:attrNameLst>
                                          <p:attrName>ppt_x</p:attrName>
                                        </p:attrNameLst>
                                      </p:cBhvr>
                                      <p:tavLst>
                                        <p:tav tm="0">
                                          <p:val>
                                            <p:strVal val="#ppt_x"/>
                                          </p:val>
                                        </p:tav>
                                        <p:tav tm="100000">
                                          <p:val>
                                            <p:strVal val="#ppt_x"/>
                                          </p:val>
                                        </p:tav>
                                      </p:tavLst>
                                    </p:anim>
                                    <p:anim calcmode="lin" valueType="num">
                                      <p:cBhvr additive="base">
                                        <p:cTn id="29" dur="20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11500"/>
                            </p:stCondLst>
                            <p:childTnLst>
                              <p:par>
                                <p:cTn id="31" presetID="2" presetClass="entr" presetSubtype="1"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500" fill="hold"/>
                                        <p:tgtEl>
                                          <p:spTgt spid="10"/>
                                        </p:tgtEl>
                                        <p:attrNameLst>
                                          <p:attrName>ppt_x</p:attrName>
                                        </p:attrNameLst>
                                      </p:cBhvr>
                                      <p:tavLst>
                                        <p:tav tm="0">
                                          <p:val>
                                            <p:strVal val="#ppt_x"/>
                                          </p:val>
                                        </p:tav>
                                        <p:tav tm="100000">
                                          <p:val>
                                            <p:strVal val="#ppt_x"/>
                                          </p:val>
                                        </p:tav>
                                      </p:tavLst>
                                    </p:anim>
                                    <p:anim calcmode="lin" valueType="num">
                                      <p:cBhvr additive="base">
                                        <p:cTn id="34"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pic>
        <p:nvPicPr>
          <p:cNvPr id="5" name="Picture 2" descr="Easy Peasy! (Brush Lettering Vector Illustration Design Template)&#10;"/>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248" b="18248"/>
          <a:stretch>
            <a:fillRect/>
          </a:stretch>
        </p:blipFill>
        <p:spPr bwMode="auto">
          <a:xfrm>
            <a:off x="3106036" y="2295310"/>
            <a:ext cx="5425849" cy="35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9 Admin Pages -- Receiving</a:t>
            </a:r>
          </a:p>
        </p:txBody>
      </p:sp>
      <p:sp>
        <p:nvSpPr>
          <p:cNvPr id="4" name="Text Placeholder 3"/>
          <p:cNvSpPr>
            <a:spLocks noGrp="1"/>
          </p:cNvSpPr>
          <p:nvPr>
            <p:ph type="body" sz="half" idx="2"/>
          </p:nvPr>
        </p:nvSpPr>
        <p:spPr>
          <a:xfrm>
            <a:off x="680323" y="2336873"/>
            <a:ext cx="4671606" cy="3599315"/>
          </a:xfrm>
        </p:spPr>
        <p:txBody>
          <a:bodyPr anchor="t"/>
          <a:lstStyle/>
          <a:p>
            <a:pPr marL="285750" indent="-285750">
              <a:buFont typeface="Arial" panose="020B0604020202020204" pitchFamily="34" charset="0"/>
              <a:buChar char="•"/>
            </a:pPr>
            <a:r>
              <a:rPr lang="en-US" sz="2800" dirty="0"/>
              <a:t>Tools Menu</a:t>
            </a:r>
          </a:p>
          <a:p>
            <a:pPr marL="285750" indent="-285750">
              <a:buFont typeface="Arial" panose="020B0604020202020204" pitchFamily="34" charset="0"/>
              <a:buChar char="•"/>
            </a:pPr>
            <a:r>
              <a:rPr lang="en-US" sz="2800" dirty="0"/>
              <a:t>What type of receiving?</a:t>
            </a:r>
          </a:p>
          <a:p>
            <a:pPr marL="742950" lvl="1" indent="-285750">
              <a:buFont typeface="Arial" panose="020B0604020202020204" pitchFamily="34" charset="0"/>
              <a:buChar char="•"/>
            </a:pPr>
            <a:r>
              <a:rPr lang="en-US" sz="2800" dirty="0" smtClean="0"/>
              <a:t>Partial </a:t>
            </a:r>
            <a:r>
              <a:rPr lang="en-US" sz="2800" dirty="0"/>
              <a:t>Regular </a:t>
            </a:r>
            <a:endParaRPr lang="en-US" sz="2800" dirty="0" smtClean="0"/>
          </a:p>
          <a:p>
            <a:pPr marL="1200150" lvl="2" indent="-285750">
              <a:buFont typeface="Arial" panose="020B0604020202020204" pitchFamily="34" charset="0"/>
              <a:buChar char="•"/>
            </a:pPr>
            <a:r>
              <a:rPr lang="en-US" sz="2800" dirty="0" smtClean="0"/>
              <a:t>Select </a:t>
            </a:r>
            <a:r>
              <a:rPr lang="en-US" sz="2800" dirty="0"/>
              <a:t>PO Items</a:t>
            </a:r>
          </a:p>
          <a:p>
            <a:endParaRPr lang="en-US" dirty="0"/>
          </a:p>
        </p:txBody>
      </p:sp>
      <p:pic>
        <p:nvPicPr>
          <p:cNvPr id="5" name="Picture 4"/>
          <p:cNvPicPr>
            <a:picLocks noChangeAspect="1"/>
          </p:cNvPicPr>
          <p:nvPr/>
        </p:nvPicPr>
        <p:blipFill>
          <a:blip r:embed="rId2"/>
          <a:stretch>
            <a:fillRect/>
          </a:stretch>
        </p:blipFill>
        <p:spPr>
          <a:xfrm>
            <a:off x="6711199" y="2080726"/>
            <a:ext cx="2268561" cy="4345021"/>
          </a:xfrm>
          <a:prstGeom prst="rect">
            <a:avLst/>
          </a:prstGeom>
        </p:spPr>
      </p:pic>
      <p:sp>
        <p:nvSpPr>
          <p:cNvPr id="6" name="Left Arrow 5"/>
          <p:cNvSpPr/>
          <p:nvPr/>
        </p:nvSpPr>
        <p:spPr>
          <a:xfrm>
            <a:off x="8979760" y="6031943"/>
            <a:ext cx="961053" cy="393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6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500"/>
                            </p:stCondLst>
                            <p:childTnLst>
                              <p:par>
                                <p:cTn id="16" presetID="2" presetClass="entr" presetSubtype="4" fill="hold" nodeType="afterEffect">
                                  <p:stCondLst>
                                    <p:cond delay="5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000"/>
                            </p:stCondLst>
                            <p:childTnLst>
                              <p:par>
                                <p:cTn id="21" presetID="31" presetClass="entr" presetSubtype="0" fill="hold"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2000"/>
                                        <p:tgtEl>
                                          <p:spTgt spid="4">
                                            <p:txEl>
                                              <p:pRg st="2" end="2"/>
                                            </p:txEl>
                                          </p:spTgt>
                                        </p:tgtEl>
                                      </p:cBhvr>
                                    </p:animEffect>
                                  </p:childTnLst>
                                </p:cTn>
                              </p:par>
                            </p:childTnLst>
                          </p:cTn>
                        </p:par>
                        <p:par>
                          <p:cTn id="27" fill="hold">
                            <p:stCondLst>
                              <p:cond delay="9500"/>
                            </p:stCondLst>
                            <p:childTnLst>
                              <p:par>
                                <p:cTn id="28" presetID="31" presetClass="entr" presetSubtype="0" fill="hold" nodeType="afterEffect">
                                  <p:stCondLst>
                                    <p:cond delay="50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2000"/>
                                        <p:tgtEl>
                                          <p:spTgt spid="4">
                                            <p:txEl>
                                              <p:pRg st="3" end="3"/>
                                            </p:txEl>
                                          </p:spTgt>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500" fill="hold"/>
                                        <p:tgtEl>
                                          <p:spTgt spid="6"/>
                                        </p:tgtEl>
                                        <p:attrNameLst>
                                          <p:attrName>ppt_x</p:attrName>
                                        </p:attrNameLst>
                                      </p:cBhvr>
                                      <p:tavLst>
                                        <p:tav tm="0">
                                          <p:val>
                                            <p:strVal val="1+#ppt_w/2"/>
                                          </p:val>
                                        </p:tav>
                                        <p:tav tm="100000">
                                          <p:val>
                                            <p:strVal val="#ppt_x"/>
                                          </p:val>
                                        </p:tav>
                                      </p:tavLst>
                                    </p:anim>
                                    <p:anim calcmode="lin" valueType="num">
                                      <p:cBhvr additive="base">
                                        <p:cTn id="37"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824</TotalTime>
  <Words>478</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Trebuchet MS</vt:lpstr>
      <vt:lpstr>Berlin</vt:lpstr>
      <vt:lpstr>Banner 9 Admin Pages RECEIVING</vt:lpstr>
      <vt:lpstr>What Do You Know Already?</vt:lpstr>
      <vt:lpstr>3 Types of Receiving in Banner 9 Admin Pages</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Banner 9 Admin Pages -- Receiving</vt:lpstr>
      <vt:lpstr>You Are Now an Expert in Receiving!</vt:lpstr>
      <vt:lpstr>References</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9 Admin Pages RECEIVING</dc:title>
  <dc:creator>Savage, Jennifer</dc:creator>
  <cp:lastModifiedBy>Savage, Jennifer</cp:lastModifiedBy>
  <cp:revision>46</cp:revision>
  <dcterms:created xsi:type="dcterms:W3CDTF">2018-05-30T16:33:30Z</dcterms:created>
  <dcterms:modified xsi:type="dcterms:W3CDTF">2018-06-04T18:43:45Z</dcterms:modified>
</cp:coreProperties>
</file>